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handoutMasterIdLst>
    <p:handoutMasterId r:id="rId14"/>
  </p:handoutMasterIdLst>
  <p:sldIdLst>
    <p:sldId id="256" r:id="rId2"/>
    <p:sldId id="259" r:id="rId3"/>
    <p:sldId id="263" r:id="rId4"/>
    <p:sldId id="257" r:id="rId5"/>
    <p:sldId id="278" r:id="rId6"/>
    <p:sldId id="279" r:id="rId7"/>
    <p:sldId id="258" r:id="rId8"/>
    <p:sldId id="272" r:id="rId9"/>
    <p:sldId id="276" r:id="rId10"/>
    <p:sldId id="280" r:id="rId11"/>
    <p:sldId id="277" r:id="rId12"/>
    <p:sldId id="275" r:id="rId1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6" autoAdjust="0"/>
    <p:restoredTop sz="93979" autoAdjust="0"/>
  </p:normalViewPr>
  <p:slideViewPr>
    <p:cSldViewPr>
      <p:cViewPr varScale="1">
        <p:scale>
          <a:sx n="77" d="100"/>
          <a:sy n="77" d="100"/>
        </p:scale>
        <p:origin x="1618" y="72"/>
      </p:cViewPr>
      <p:guideLst>
        <p:guide orient="horz" pos="2160"/>
        <p:guide pos="2880"/>
      </p:guideLst>
    </p:cSldViewPr>
  </p:slideViewPr>
  <p:outlineViewPr>
    <p:cViewPr>
      <p:scale>
        <a:sx n="33" d="100"/>
        <a:sy n="33" d="100"/>
      </p:scale>
      <p:origin x="30" y="114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701AC5A-ACCE-4C39-97DA-33E74D1499EB}" type="datetimeFigureOut">
              <a:rPr lang="en-GB" smtClean="0"/>
              <a:t>12/09/2025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8B1EAE8-9A6E-428C-9A7E-B13E087EC218}" type="slidenum">
              <a:rPr lang="en-GB" smtClean="0"/>
              <a:t>‹#›</a:t>
            </a:fld>
            <a:endParaRPr lang="en-GB"/>
          </a:p>
        </p:txBody>
      </p:sp>
    </p:spTree>
    <p:extLst>
      <p:ext uri="{BB962C8B-B14F-4D97-AF65-F5344CB8AC3E}">
        <p14:creationId xmlns:p14="http://schemas.microsoft.com/office/powerpoint/2010/main" val="12506928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A2B83BFC-B4A8-48D3-BA47-691293CFE959}" type="slidenum">
              <a:rPr lang="en-GB" smtClean="0"/>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9203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spTree>
    <p:extLst>
      <p:ext uri="{BB962C8B-B14F-4D97-AF65-F5344CB8AC3E}">
        <p14:creationId xmlns:p14="http://schemas.microsoft.com/office/powerpoint/2010/main" val="4214478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94303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F96C42-1B4C-4B50-96EA-A8009905DA7E}"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83BFC-B4A8-48D3-BA47-691293CFE959}" type="slidenum">
              <a:rPr lang="en-GB" smtClean="0"/>
              <a:t>‹#›</a:t>
            </a:fld>
            <a:endParaRPr lang="en-GB"/>
          </a:p>
        </p:txBody>
      </p:sp>
    </p:spTree>
    <p:extLst>
      <p:ext uri="{BB962C8B-B14F-4D97-AF65-F5344CB8AC3E}">
        <p14:creationId xmlns:p14="http://schemas.microsoft.com/office/powerpoint/2010/main" val="1184979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BF96C42-1B4C-4B50-96EA-A8009905DA7E}" type="datetimeFigureOut">
              <a:rPr lang="en-GB" smtClean="0"/>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B83BFC-B4A8-48D3-BA47-691293CFE959}" type="slidenum">
              <a:rPr lang="en-GB" smtClean="0"/>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8921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BF96C42-1B4C-4B50-96EA-A8009905DA7E}" type="datetimeFigureOut">
              <a:rPr lang="en-GB" smtClean="0"/>
              <a:t>12/09/2025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B83BFC-B4A8-48D3-BA47-691293CFE959}" type="slidenum">
              <a:rPr lang="en-GB" smtClean="0"/>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6284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F96C42-1B4C-4B50-96EA-A8009905DA7E}" type="datetimeFigureOut">
              <a:rPr lang="en-GB" smtClean="0"/>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B83BFC-B4A8-48D3-BA47-691293CFE959}" type="slidenum">
              <a:rPr lang="en-GB" smtClean="0"/>
              <a:t>‹#›</a:t>
            </a:fld>
            <a:endParaRPr lang="en-GB"/>
          </a:p>
        </p:txBody>
      </p:sp>
    </p:spTree>
    <p:extLst>
      <p:ext uri="{BB962C8B-B14F-4D97-AF65-F5344CB8AC3E}">
        <p14:creationId xmlns:p14="http://schemas.microsoft.com/office/powerpoint/2010/main" val="1821524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BF96C42-1B4C-4B50-96EA-A8009905DA7E}"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83BFC-B4A8-48D3-BA47-691293CFE959}" type="slidenum">
              <a:rPr lang="en-GB" smtClean="0"/>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16909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BF96C42-1B4C-4B50-96EA-A8009905DA7E}"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83BFC-B4A8-48D3-BA47-691293CFE959}" type="slidenum">
              <a:rPr lang="en-GB" smtClean="0"/>
              <a:t>‹#›</a:t>
            </a:fld>
            <a:endParaRPr lang="en-GB"/>
          </a:p>
        </p:txBody>
      </p:sp>
    </p:spTree>
    <p:extLst>
      <p:ext uri="{BB962C8B-B14F-4D97-AF65-F5344CB8AC3E}">
        <p14:creationId xmlns:p14="http://schemas.microsoft.com/office/powerpoint/2010/main" val="4094103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BF96C42-1B4C-4B50-96EA-A8009905DA7E}"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B83BFC-B4A8-48D3-BA47-691293CFE959}" type="slidenum">
              <a:rPr lang="en-GB" smtClean="0"/>
              <a:t>‹#›</a:t>
            </a:fld>
            <a:endParaRPr lang="en-GB"/>
          </a:p>
        </p:txBody>
      </p:sp>
    </p:spTree>
    <p:extLst>
      <p:ext uri="{BB962C8B-B14F-4D97-AF65-F5344CB8AC3E}">
        <p14:creationId xmlns:p14="http://schemas.microsoft.com/office/powerpoint/2010/main" val="2749641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813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04513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spTree>
    <p:extLst>
      <p:ext uri="{BB962C8B-B14F-4D97-AF65-F5344CB8AC3E}">
        <p14:creationId xmlns:p14="http://schemas.microsoft.com/office/powerpoint/2010/main" val="1171494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9305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718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546811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BF96C42-1B4C-4B50-96EA-A8009905DA7E}"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B83BFC-B4A8-48D3-BA47-691293CFE959}" type="slidenum">
              <a:rPr lang="en-GB" smtClean="0"/>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1063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BF96C42-1B4C-4B50-96EA-A8009905DA7E}" type="datetimeFigureOut">
              <a:rPr lang="en-GB" smtClean="0"/>
              <a:t>12/09/2025</a:t>
            </a:fld>
            <a:endParaRPr lang="en-GB"/>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B83BFC-B4A8-48D3-BA47-691293CFE959}" type="slidenum">
              <a:rPr lang="en-GB" smtClean="0"/>
              <a:t>‹#›</a:t>
            </a:fld>
            <a:endParaRPr lang="en-GB"/>
          </a:p>
        </p:txBody>
      </p:sp>
    </p:spTree>
    <p:extLst>
      <p:ext uri="{BB962C8B-B14F-4D97-AF65-F5344CB8AC3E}">
        <p14:creationId xmlns:p14="http://schemas.microsoft.com/office/powerpoint/2010/main" val="1917687577"/>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hyperlink" Target="https://www.cgpbooks.co.uk/primary-books" TargetMode="Externa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04937" y="116632"/>
            <a:ext cx="6331559" cy="1512168"/>
          </a:xfrm>
        </p:spPr>
        <p:txBody>
          <a:bodyPr/>
          <a:lstStyle/>
          <a:p>
            <a:br>
              <a:rPr lang="en-GB" dirty="0">
                <a:latin typeface="Comic Sans MS" panose="030F0702030302020204" pitchFamily="66" charset="0"/>
              </a:rPr>
            </a:br>
            <a:r>
              <a:rPr lang="en-GB" dirty="0">
                <a:latin typeface="Comic Sans MS" panose="030F0702030302020204" pitchFamily="66" charset="0"/>
              </a:rPr>
              <a:t>Welcome to Class Rowan! (Y5)</a:t>
            </a:r>
          </a:p>
        </p:txBody>
      </p:sp>
      <p:graphicFrame>
        <p:nvGraphicFramePr>
          <p:cNvPr id="4" name="Table 3"/>
          <p:cNvGraphicFramePr>
            <a:graphicFrameLocks noGrp="1"/>
          </p:cNvGraphicFramePr>
          <p:nvPr>
            <p:extLst>
              <p:ext uri="{D42A27DB-BD31-4B8C-83A1-F6EECF244321}">
                <p14:modId xmlns:p14="http://schemas.microsoft.com/office/powerpoint/2010/main" val="482884047"/>
              </p:ext>
            </p:extLst>
          </p:nvPr>
        </p:nvGraphicFramePr>
        <p:xfrm>
          <a:off x="2704937" y="1628800"/>
          <a:ext cx="3811279" cy="5242560"/>
        </p:xfrm>
        <a:graphic>
          <a:graphicData uri="http://schemas.openxmlformats.org/drawingml/2006/table">
            <a:tbl>
              <a:tblPr firstRow="1" bandRow="1">
                <a:tableStyleId>{5C22544A-7EE6-4342-B048-85BDC9FD1C3A}</a:tableStyleId>
              </a:tblPr>
              <a:tblGrid>
                <a:gridCol w="3811279">
                  <a:extLst>
                    <a:ext uri="{9D8B030D-6E8A-4147-A177-3AD203B41FA5}">
                      <a16:colId xmlns:a16="http://schemas.microsoft.com/office/drawing/2014/main" val="20000"/>
                    </a:ext>
                  </a:extLst>
                </a:gridCol>
              </a:tblGrid>
              <a:tr h="5128632">
                <a:tc>
                  <a:txBody>
                    <a:bodyPr/>
                    <a:lstStyle/>
                    <a:p>
                      <a:r>
                        <a:rPr lang="en-GB" sz="2000" dirty="0">
                          <a:latin typeface="Comic Sans MS" panose="030F0702030302020204" pitchFamily="66" charset="0"/>
                        </a:rPr>
                        <a:t>We</a:t>
                      </a:r>
                      <a:r>
                        <a:rPr lang="en-GB" sz="2000" baseline="0" dirty="0">
                          <a:latin typeface="Comic Sans MS" panose="030F0702030302020204" pitchFamily="66" charset="0"/>
                        </a:rPr>
                        <a:t> are all so excited to be back at school!  </a:t>
                      </a:r>
                    </a:p>
                    <a:p>
                      <a:endParaRPr lang="en-GB" sz="2000" baseline="0" dirty="0">
                        <a:latin typeface="Comic Sans MS" panose="030F0702030302020204" pitchFamily="66" charset="0"/>
                      </a:endParaRPr>
                    </a:p>
                    <a:p>
                      <a:r>
                        <a:rPr lang="en-GB" sz="2000" baseline="0" dirty="0">
                          <a:latin typeface="Comic Sans MS" panose="030F0702030302020204" pitchFamily="66" charset="0"/>
                        </a:rPr>
                        <a:t>I am Mrs Dykes, the class teacher, and I have put together some information about this year which I hope will be useful.</a:t>
                      </a:r>
                    </a:p>
                    <a:p>
                      <a:r>
                        <a:rPr lang="en-GB" sz="2000" baseline="0" dirty="0">
                          <a:latin typeface="Comic Sans MS" panose="030F0702030302020204" pitchFamily="66" charset="0"/>
                        </a:rPr>
                        <a:t>Mrs Houghton, who teaches us 3 afternoons, will take us for Swimming, Music, Geography, ICT and PE. </a:t>
                      </a:r>
                    </a:p>
                    <a:p>
                      <a:r>
                        <a:rPr lang="en-GB" sz="2000" baseline="0" dirty="0">
                          <a:latin typeface="Comic Sans MS" panose="030F0702030302020204" pitchFamily="66" charset="0"/>
                        </a:rPr>
                        <a:t>Mrs </a:t>
                      </a:r>
                      <a:r>
                        <a:rPr lang="en-GB" sz="2000" baseline="0" dirty="0" err="1">
                          <a:latin typeface="Comic Sans MS" panose="030F0702030302020204" pitchFamily="66" charset="0"/>
                        </a:rPr>
                        <a:t>Allinson</a:t>
                      </a:r>
                      <a:r>
                        <a:rPr lang="en-GB" sz="2000" baseline="0" dirty="0">
                          <a:latin typeface="Comic Sans MS" panose="030F0702030302020204" pitchFamily="66" charset="0"/>
                        </a:rPr>
                        <a:t>, who a lot of the children have seen around school, is our class teaching assistant.  </a:t>
                      </a:r>
                    </a:p>
                    <a:p>
                      <a:endParaRPr lang="en-GB" sz="1800" dirty="0">
                        <a:latin typeface="Comic Sans MS" panose="030F0702030302020204" pitchFamily="66" charset="0"/>
                      </a:endParaRPr>
                    </a:p>
                  </a:txBody>
                  <a:tcPr/>
                </a:tc>
                <a:extLst>
                  <a:ext uri="{0D108BD9-81ED-4DB2-BD59-A6C34878D82A}">
                    <a16:rowId xmlns:a16="http://schemas.microsoft.com/office/drawing/2014/main" val="1000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08837079"/>
              </p:ext>
            </p:extLst>
          </p:nvPr>
        </p:nvGraphicFramePr>
        <p:xfrm>
          <a:off x="109503" y="5255920"/>
          <a:ext cx="2490579" cy="1412776"/>
        </p:xfrm>
        <a:graphic>
          <a:graphicData uri="http://schemas.openxmlformats.org/drawingml/2006/table">
            <a:tbl>
              <a:tblPr firstRow="1" bandRow="1">
                <a:tableStyleId>{5C22544A-7EE6-4342-B048-85BDC9FD1C3A}</a:tableStyleId>
              </a:tblPr>
              <a:tblGrid>
                <a:gridCol w="2490579">
                  <a:extLst>
                    <a:ext uri="{9D8B030D-6E8A-4147-A177-3AD203B41FA5}">
                      <a16:colId xmlns:a16="http://schemas.microsoft.com/office/drawing/2014/main" val="20000"/>
                    </a:ext>
                  </a:extLst>
                </a:gridCol>
              </a:tblGrid>
              <a:tr h="1412776">
                <a:tc>
                  <a:txBody>
                    <a:bodyPr/>
                    <a:lstStyle/>
                    <a:p>
                      <a:r>
                        <a:rPr lang="en-GB" sz="2000" dirty="0"/>
                        <a:t>Class Teacher</a:t>
                      </a:r>
                      <a:r>
                        <a:rPr lang="en-GB" sz="2000" baseline="0" dirty="0"/>
                        <a:t> – Mrs Dykes – Mrs Houghton</a:t>
                      </a:r>
                      <a:endParaRPr lang="en-GB" sz="2000" dirty="0"/>
                    </a:p>
                  </a:txBody>
                  <a:tcPr/>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635937409"/>
              </p:ext>
            </p:extLst>
          </p:nvPr>
        </p:nvGraphicFramePr>
        <p:xfrm>
          <a:off x="6725924" y="6021288"/>
          <a:ext cx="2310571" cy="836712"/>
        </p:xfrm>
        <a:graphic>
          <a:graphicData uri="http://schemas.openxmlformats.org/drawingml/2006/table">
            <a:tbl>
              <a:tblPr firstRow="1" bandRow="1">
                <a:tableStyleId>{5C22544A-7EE6-4342-B048-85BDC9FD1C3A}</a:tableStyleId>
              </a:tblPr>
              <a:tblGrid>
                <a:gridCol w="2310571">
                  <a:extLst>
                    <a:ext uri="{9D8B030D-6E8A-4147-A177-3AD203B41FA5}">
                      <a16:colId xmlns:a16="http://schemas.microsoft.com/office/drawing/2014/main" val="20000"/>
                    </a:ext>
                  </a:extLst>
                </a:gridCol>
              </a:tblGrid>
              <a:tr h="836712">
                <a:tc>
                  <a:txBody>
                    <a:bodyPr/>
                    <a:lstStyle/>
                    <a:p>
                      <a:r>
                        <a:rPr lang="en-GB" sz="2000" dirty="0"/>
                        <a:t>Teaching Assistant – Mrs</a:t>
                      </a:r>
                      <a:r>
                        <a:rPr lang="en-GB" sz="2000" baseline="0" dirty="0"/>
                        <a:t> </a:t>
                      </a:r>
                      <a:r>
                        <a:rPr lang="en-GB" sz="2000" baseline="0" dirty="0" err="1"/>
                        <a:t>Allinson</a:t>
                      </a:r>
                      <a:endParaRPr lang="en-GB" sz="2000" dirty="0"/>
                    </a:p>
                  </a:txBody>
                  <a:tcPr/>
                </a:tc>
                <a:extLst>
                  <a:ext uri="{0D108BD9-81ED-4DB2-BD59-A6C34878D82A}">
                    <a16:rowId xmlns:a16="http://schemas.microsoft.com/office/drawing/2014/main" val="10000"/>
                  </a:ext>
                </a:extLst>
              </a:tr>
            </a:tbl>
          </a:graphicData>
        </a:graphic>
      </p:graphicFrame>
      <p:pic>
        <p:nvPicPr>
          <p:cNvPr id="3" name="Picture 2"/>
          <p:cNvPicPr>
            <a:picLocks noChangeAspect="1"/>
          </p:cNvPicPr>
          <p:nvPr/>
        </p:nvPicPr>
        <p:blipFill>
          <a:blip r:embed="rId3"/>
          <a:stretch>
            <a:fillRect/>
          </a:stretch>
        </p:blipFill>
        <p:spPr>
          <a:xfrm>
            <a:off x="323528" y="332656"/>
            <a:ext cx="2171700" cy="2171700"/>
          </a:xfrm>
          <a:prstGeom prst="rect">
            <a:avLst/>
          </a:prstGeom>
        </p:spPr>
      </p:pic>
    </p:spTree>
    <p:custDataLst>
      <p:tags r:id="rId1"/>
    </p:custDataLst>
    <p:extLst>
      <p:ext uri="{BB962C8B-B14F-4D97-AF65-F5344CB8AC3E}">
        <p14:creationId xmlns:p14="http://schemas.microsoft.com/office/powerpoint/2010/main" val="4265701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1052736"/>
            <a:ext cx="6798734" cy="1080120"/>
          </a:xfrm>
        </p:spPr>
        <p:txBody>
          <a:bodyPr/>
          <a:lstStyle/>
          <a:p>
            <a:r>
              <a:rPr lang="en-GB" dirty="0">
                <a:latin typeface="Comic Sans MS" panose="030F0702030302020204" pitchFamily="66" charset="0"/>
              </a:rPr>
              <a:t>This term’s topic!</a:t>
            </a:r>
          </a:p>
        </p:txBody>
      </p:sp>
      <p:sp>
        <p:nvSpPr>
          <p:cNvPr id="3" name="Content Placeholder 2"/>
          <p:cNvSpPr>
            <a:spLocks noGrp="1"/>
          </p:cNvSpPr>
          <p:nvPr>
            <p:ph idx="1"/>
          </p:nvPr>
        </p:nvSpPr>
        <p:spPr>
          <a:xfrm>
            <a:off x="683568" y="1916833"/>
            <a:ext cx="7704856" cy="4018300"/>
          </a:xfrm>
        </p:spPr>
        <p:txBody>
          <a:bodyPr>
            <a:normAutofit/>
          </a:bodyPr>
          <a:lstStyle/>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are going to be studying the Anglo Saxons as well as Volcanoes in Geography.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Science, we are investigating Forces.</a:t>
            </a:r>
          </a:p>
          <a:p>
            <a:pPr marL="0" indent="0">
              <a:buNone/>
            </a:pPr>
            <a:r>
              <a:rPr lang="en-GB" dirty="0">
                <a:latin typeface="Comic Sans MS" panose="030F0702030302020204" pitchFamily="66" charset="0"/>
              </a:rPr>
              <a:t>PSHE is all about relationships and in Art we are investigating Ruth Daniels, rainforest art.</a:t>
            </a:r>
          </a:p>
          <a:p>
            <a:pPr marL="0" indent="0">
              <a:buNone/>
            </a:pPr>
            <a:endParaRPr lang="en-GB" dirty="0"/>
          </a:p>
        </p:txBody>
      </p:sp>
    </p:spTree>
    <p:custDataLst>
      <p:tags r:id="rId1"/>
    </p:custDataLst>
    <p:extLst>
      <p:ext uri="{BB962C8B-B14F-4D97-AF65-F5344CB8AC3E}">
        <p14:creationId xmlns:p14="http://schemas.microsoft.com/office/powerpoint/2010/main" val="1347825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cjones\AppData\Local\Microsoft\Windows\Temporary Internet Files\Content.IE5\AK2AP4IA\5694880812_e57aacbc2c_z[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4956" y="4820708"/>
            <a:ext cx="2401540" cy="199630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r>
              <a:rPr lang="en-GB" dirty="0">
                <a:latin typeface="Comic Sans MS" panose="030F0702030302020204" pitchFamily="66" charset="0"/>
              </a:rPr>
              <a:t>Classroom rewards</a:t>
            </a:r>
            <a:br>
              <a:rPr lang="en-GB" dirty="0">
                <a:latin typeface="Comic Sans MS" panose="030F0702030302020204" pitchFamily="66" charset="0"/>
              </a:rPr>
            </a:br>
            <a:endParaRPr lang="en-GB" dirty="0">
              <a:latin typeface="Comic Sans MS" panose="030F0702030302020204" pitchFamily="66" charset="0"/>
            </a:endParaRPr>
          </a:p>
        </p:txBody>
      </p:sp>
      <p:sp>
        <p:nvSpPr>
          <p:cNvPr id="3" name="Content Placeholder 2"/>
          <p:cNvSpPr>
            <a:spLocks noGrp="1"/>
          </p:cNvSpPr>
          <p:nvPr>
            <p:ph idx="1"/>
          </p:nvPr>
        </p:nvSpPr>
        <p:spPr>
          <a:xfrm>
            <a:off x="755576" y="1556793"/>
            <a:ext cx="7632848" cy="4378340"/>
          </a:xfrm>
        </p:spPr>
        <p:txBody>
          <a:bodyPr>
            <a:normAutofit/>
          </a:bodyPr>
          <a:lstStyle/>
          <a:p>
            <a:pPr marL="0" indent="0">
              <a:buNone/>
            </a:pPr>
            <a:r>
              <a:rPr lang="en-GB" dirty="0">
                <a:latin typeface="Comic Sans MS" panose="030F0702030302020204" pitchFamily="66" charset="0"/>
              </a:rPr>
              <a:t>We are really positive in Class Rowan and appreciate all the hard work and effort from our pupils.</a:t>
            </a:r>
          </a:p>
          <a:p>
            <a:r>
              <a:rPr lang="en-GB" dirty="0">
                <a:latin typeface="Comic Sans MS" panose="030F0702030302020204" pitchFamily="66" charset="0"/>
              </a:rPr>
              <a:t>Dojos: These are awarded to children who have worked hard/shown good manners/been kind throughout the whole week. </a:t>
            </a:r>
            <a:r>
              <a:rPr lang="en-GB" dirty="0">
                <a:latin typeface="Comic Sans MS" panose="030F0702030302020204" pitchFamily="66" charset="0"/>
                <a:sym typeface="Wingdings" panose="05000000000000000000" pitchFamily="2" charset="2"/>
              </a:rPr>
              <a:t></a:t>
            </a:r>
          </a:p>
          <a:p>
            <a:pPr marL="0" indent="0">
              <a:buNone/>
            </a:pPr>
            <a:endParaRPr lang="en-GB" dirty="0">
              <a:latin typeface="Comic Sans MS" panose="030F0702030302020204" pitchFamily="66" charset="0"/>
              <a:sym typeface="Wingdings" panose="05000000000000000000" pitchFamily="2" charset="2"/>
            </a:endParaRPr>
          </a:p>
          <a:p>
            <a:r>
              <a:rPr lang="en-GB" dirty="0">
                <a:latin typeface="Comic Sans MS" panose="030F0702030302020204" pitchFamily="66" charset="0"/>
              </a:rPr>
              <a:t>Achievement Assembly:</a:t>
            </a:r>
          </a:p>
          <a:p>
            <a:pPr marL="0" indent="0">
              <a:buNone/>
            </a:pPr>
            <a:r>
              <a:rPr lang="en-GB" dirty="0">
                <a:latin typeface="Comic Sans MS" panose="030F0702030302020204" pitchFamily="66" charset="0"/>
              </a:rPr>
              <a:t>These are certificates which are awarded to a pupil in assembly in recognition of their effort.  </a:t>
            </a:r>
          </a:p>
          <a:p>
            <a:pPr marL="0" indent="0">
              <a:buNone/>
            </a:pPr>
            <a:endParaRPr lang="en-GB" dirty="0"/>
          </a:p>
          <a:p>
            <a:pPr marL="0" indent="0">
              <a:buNone/>
            </a:pPr>
            <a:endParaRPr lang="en-GB" dirty="0"/>
          </a:p>
          <a:p>
            <a:pPr marL="0" indent="0">
              <a:buNone/>
            </a:pPr>
            <a:endParaRPr lang="en-GB" dirty="0"/>
          </a:p>
        </p:txBody>
      </p:sp>
    </p:spTree>
    <p:custDataLst>
      <p:tags r:id="rId1"/>
    </p:custDataLst>
    <p:extLst>
      <p:ext uri="{BB962C8B-B14F-4D97-AF65-F5344CB8AC3E}">
        <p14:creationId xmlns:p14="http://schemas.microsoft.com/office/powerpoint/2010/main" val="1124152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620689"/>
            <a:ext cx="6283920" cy="720079"/>
          </a:xfrm>
        </p:spPr>
        <p:txBody>
          <a:bodyPr>
            <a:normAutofit/>
          </a:bodyPr>
          <a:lstStyle/>
          <a:p>
            <a:pPr algn="ctr"/>
            <a:r>
              <a:rPr lang="en-GB" dirty="0">
                <a:latin typeface="Comic Sans MS" panose="030F0702030302020204" pitchFamily="66" charset="0"/>
              </a:rPr>
              <a:t>Important days</a:t>
            </a:r>
          </a:p>
        </p:txBody>
      </p:sp>
      <p:sp>
        <p:nvSpPr>
          <p:cNvPr id="3" name="Content Placeholder 2"/>
          <p:cNvSpPr>
            <a:spLocks noGrp="1"/>
          </p:cNvSpPr>
          <p:nvPr>
            <p:ph idx="1"/>
          </p:nvPr>
        </p:nvSpPr>
        <p:spPr>
          <a:xfrm>
            <a:off x="971600" y="1556792"/>
            <a:ext cx="7239000" cy="4680520"/>
          </a:xfrm>
        </p:spPr>
        <p:txBody>
          <a:bodyPr>
            <a:normAutofit/>
          </a:bodyPr>
          <a:lstStyle/>
          <a:p>
            <a:r>
              <a:rPr lang="en-GB" dirty="0">
                <a:latin typeface="Comic Sans MS" panose="030F0702030302020204" pitchFamily="66" charset="0"/>
              </a:rPr>
              <a:t>PE is on a Monday this term and Swimming is on a Friday. Our PE unit this half term is multi skills, so children should wear trainers. However, please bring pumps into school which they will leave in their locker. Pupils should come to school in their PE Kit/tracksuit on these days. Children who are swimming should bring their swimming kit to school with them. They do not need to bring their uniform in on these days as they will be wearing their PE kit.   </a:t>
            </a:r>
          </a:p>
          <a:p>
            <a:r>
              <a:rPr lang="en-GB" dirty="0">
                <a:latin typeface="Comic Sans MS" panose="030F0702030302020204" pitchFamily="66" charset="0"/>
              </a:rPr>
              <a:t>We have Spanish on Wednesdays.</a:t>
            </a:r>
          </a:p>
        </p:txBody>
      </p:sp>
    </p:spTree>
    <p:custDataLst>
      <p:tags r:id="rId1"/>
    </p:custDataLst>
    <p:extLst>
      <p:ext uri="{BB962C8B-B14F-4D97-AF65-F5344CB8AC3E}">
        <p14:creationId xmlns:p14="http://schemas.microsoft.com/office/powerpoint/2010/main" val="723275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548681"/>
            <a:ext cx="6798734" cy="720079"/>
          </a:xfrm>
        </p:spPr>
        <p:txBody>
          <a:bodyPr/>
          <a:lstStyle/>
          <a:p>
            <a:r>
              <a:rPr lang="en-GB" dirty="0">
                <a:latin typeface="Comic Sans MS" panose="030F0702030302020204" pitchFamily="66" charset="0"/>
              </a:rPr>
              <a:t>Homework</a:t>
            </a:r>
          </a:p>
        </p:txBody>
      </p:sp>
      <p:sp>
        <p:nvSpPr>
          <p:cNvPr id="3" name="Content Placeholder 2"/>
          <p:cNvSpPr>
            <a:spLocks noGrp="1"/>
          </p:cNvSpPr>
          <p:nvPr>
            <p:ph idx="1"/>
          </p:nvPr>
        </p:nvSpPr>
        <p:spPr>
          <a:xfrm>
            <a:off x="1176864" y="1124744"/>
            <a:ext cx="6798736" cy="4968552"/>
          </a:xfrm>
        </p:spPr>
        <p:txBody>
          <a:bodyPr>
            <a:noAutofit/>
          </a:bodyPr>
          <a:lstStyle/>
          <a:p>
            <a:r>
              <a:rPr lang="en-GB" sz="2800" dirty="0">
                <a:latin typeface="Comic Sans MS" panose="030F0702030302020204" pitchFamily="66" charset="0"/>
              </a:rPr>
              <a:t>Topic Homework and Spellings are set on a Friday (via Class Dojo). Homework should be submitted by the following week. The submission day will be on the Dojo. Spellings will be tested on a Friday.</a:t>
            </a:r>
            <a:endParaRPr lang="en-GB" sz="2800" b="1" dirty="0">
              <a:latin typeface="Comic Sans MS" panose="030F0702030302020204" pitchFamily="66" charset="0"/>
            </a:endParaRPr>
          </a:p>
          <a:p>
            <a:r>
              <a:rPr lang="en-GB" sz="2800" b="1" dirty="0">
                <a:latin typeface="Comic Sans MS" panose="030F0702030302020204" pitchFamily="66" charset="0"/>
              </a:rPr>
              <a:t>Maths</a:t>
            </a:r>
            <a:r>
              <a:rPr lang="en-GB" sz="2800" dirty="0">
                <a:latin typeface="Comic Sans MS" panose="030F0702030302020204" pitchFamily="66" charset="0"/>
              </a:rPr>
              <a:t> – Each week the children should go on TT </a:t>
            </a:r>
            <a:r>
              <a:rPr lang="en-GB" sz="2800" dirty="0" err="1">
                <a:latin typeface="Comic Sans MS" panose="030F0702030302020204" pitchFamily="66" charset="0"/>
              </a:rPr>
              <a:t>Rockstars</a:t>
            </a:r>
            <a:r>
              <a:rPr lang="en-GB" sz="2800" dirty="0">
                <a:latin typeface="Comic Sans MS" panose="030F0702030302020204" pitchFamily="66" charset="0"/>
              </a:rPr>
              <a:t>. </a:t>
            </a:r>
            <a:r>
              <a:rPr lang="en-GB" sz="2800" dirty="0" err="1">
                <a:latin typeface="Comic Sans MS" panose="030F0702030302020204" pitchFamily="66" charset="0"/>
              </a:rPr>
              <a:t>Chn</a:t>
            </a:r>
            <a:r>
              <a:rPr lang="en-GB" sz="2800" dirty="0">
                <a:latin typeface="Comic Sans MS" panose="030F0702030302020204" pitchFamily="66" charset="0"/>
              </a:rPr>
              <a:t>. should also play the ‘Sound Check’ game on ‘Times Tables’ </a:t>
            </a:r>
            <a:r>
              <a:rPr lang="en-GB" sz="2800" dirty="0" err="1">
                <a:latin typeface="Comic Sans MS" panose="030F0702030302020204" pitchFamily="66" charset="0"/>
              </a:rPr>
              <a:t>Rockstars</a:t>
            </a:r>
            <a:r>
              <a:rPr lang="en-GB" sz="2800" dirty="0">
                <a:latin typeface="Comic Sans MS" panose="030F0702030302020204" pitchFamily="66" charset="0"/>
              </a:rPr>
              <a:t>. (Timed game).</a:t>
            </a:r>
          </a:p>
          <a:p>
            <a:endParaRPr lang="en-GB" sz="1800" u="sng" dirty="0">
              <a:latin typeface="Comic Sans MS" panose="030F0702030302020204" pitchFamily="66" charset="0"/>
            </a:endParaRPr>
          </a:p>
          <a:p>
            <a:endParaRPr lang="en-GB" sz="1800" u="sng" dirty="0">
              <a:latin typeface="Comic Sans MS" panose="030F0702030302020204" pitchFamily="66" charset="0"/>
            </a:endParaRPr>
          </a:p>
        </p:txBody>
      </p:sp>
    </p:spTree>
    <p:extLst>
      <p:ext uri="{BB962C8B-B14F-4D97-AF65-F5344CB8AC3E}">
        <p14:creationId xmlns:p14="http://schemas.microsoft.com/office/powerpoint/2010/main" val="3252632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620689"/>
            <a:ext cx="6798734" cy="648071"/>
          </a:xfrm>
        </p:spPr>
        <p:txBody>
          <a:bodyPr>
            <a:normAutofit fontScale="90000"/>
          </a:bodyPr>
          <a:lstStyle/>
          <a:p>
            <a:r>
              <a:rPr lang="en-GB" dirty="0">
                <a:latin typeface="Comic Sans MS" panose="030F0702030302020204" pitchFamily="66" charset="0"/>
              </a:rPr>
              <a:t>Homework </a:t>
            </a:r>
            <a:r>
              <a:rPr lang="en-GB" dirty="0" err="1">
                <a:latin typeface="Comic Sans MS" panose="030F0702030302020204" pitchFamily="66" charset="0"/>
              </a:rPr>
              <a:t>cont</a:t>
            </a:r>
            <a:r>
              <a:rPr lang="en-GB" dirty="0">
                <a:latin typeface="Comic Sans MS" panose="030F0702030302020204" pitchFamily="66" charset="0"/>
              </a:rPr>
              <a:t>…</a:t>
            </a:r>
          </a:p>
        </p:txBody>
      </p:sp>
      <p:sp>
        <p:nvSpPr>
          <p:cNvPr id="3" name="Content Placeholder 2"/>
          <p:cNvSpPr>
            <a:spLocks noGrp="1"/>
          </p:cNvSpPr>
          <p:nvPr>
            <p:ph idx="1"/>
          </p:nvPr>
        </p:nvSpPr>
        <p:spPr>
          <a:xfrm>
            <a:off x="755576" y="1412776"/>
            <a:ext cx="7632848" cy="4824536"/>
          </a:xfrm>
        </p:spPr>
        <p:txBody>
          <a:bodyPr>
            <a:noAutofit/>
          </a:bodyPr>
          <a:lstStyle/>
          <a:p>
            <a:r>
              <a:rPr lang="en-GB" sz="2000" b="1" dirty="0">
                <a:latin typeface="Comic Sans MS" panose="030F0702030302020204" pitchFamily="66" charset="0"/>
              </a:rPr>
              <a:t>Spellings </a:t>
            </a:r>
            <a:r>
              <a:rPr lang="en-GB" sz="2000" dirty="0">
                <a:latin typeface="Comic Sans MS" panose="030F0702030302020204" pitchFamily="66" charset="0"/>
              </a:rPr>
              <a:t>– Spellings for each week will be uploaded to Class Dojo.  If you have not received a Dojo login, please contact the school office. Pupils can view their spellings on here and practise them.  There will be words which match our weekly spelling rule (between 5 and 10) and 5 words from the Statutory Year 5/6 spelling list over the course of the year. </a:t>
            </a:r>
          </a:p>
          <a:p>
            <a:endParaRPr lang="en-GB" sz="2000" dirty="0">
              <a:latin typeface="Comic Sans MS" panose="030F0702030302020204" pitchFamily="66" charset="0"/>
            </a:endParaRPr>
          </a:p>
          <a:p>
            <a:r>
              <a:rPr lang="en-GB" sz="2000" dirty="0">
                <a:latin typeface="Comic Sans MS" panose="030F0702030302020204" pitchFamily="66" charset="0"/>
              </a:rPr>
              <a:t>We are using a new spelling scheme called ‘Emile’ which includes worksheets and </a:t>
            </a:r>
            <a:r>
              <a:rPr lang="en-GB" sz="2000" dirty="0" err="1">
                <a:latin typeface="Comic Sans MS" panose="030F0702030302020204" pitchFamily="66" charset="0"/>
              </a:rPr>
              <a:t>powerpoints</a:t>
            </a:r>
            <a:r>
              <a:rPr lang="en-GB" sz="2000" dirty="0">
                <a:latin typeface="Comic Sans MS" panose="030F0702030302020204" pitchFamily="66" charset="0"/>
              </a:rPr>
              <a:t> completed in school. There is no online package with this so all spellings will be on Class Dojo on a Friday.</a:t>
            </a:r>
          </a:p>
        </p:txBody>
      </p:sp>
    </p:spTree>
    <p:extLst>
      <p:ext uri="{BB962C8B-B14F-4D97-AF65-F5344CB8AC3E}">
        <p14:creationId xmlns:p14="http://schemas.microsoft.com/office/powerpoint/2010/main" val="4249124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620689"/>
            <a:ext cx="6798734" cy="576063"/>
          </a:xfrm>
        </p:spPr>
        <p:txBody>
          <a:bodyPr>
            <a:normAutofit fontScale="90000"/>
          </a:bodyPr>
          <a:lstStyle/>
          <a:p>
            <a:r>
              <a:rPr lang="en-GB" dirty="0">
                <a:latin typeface="Comic Sans MS" panose="030F0702030302020204" pitchFamily="66" charset="0"/>
              </a:rPr>
              <a:t>Reading</a:t>
            </a:r>
          </a:p>
        </p:txBody>
      </p:sp>
      <p:sp>
        <p:nvSpPr>
          <p:cNvPr id="3" name="Content Placeholder 2"/>
          <p:cNvSpPr>
            <a:spLocks noGrp="1"/>
          </p:cNvSpPr>
          <p:nvPr>
            <p:ph idx="1"/>
          </p:nvPr>
        </p:nvSpPr>
        <p:spPr>
          <a:xfrm>
            <a:off x="755576" y="1268760"/>
            <a:ext cx="7632848" cy="4896544"/>
          </a:xfrm>
        </p:spPr>
        <p:txBody>
          <a:bodyPr>
            <a:normAutofit fontScale="92500" lnSpcReduction="10000"/>
          </a:bodyPr>
          <a:lstStyle/>
          <a:p>
            <a:pPr marL="0" indent="0">
              <a:buNone/>
            </a:pPr>
            <a:r>
              <a:rPr lang="en-GB" sz="2000" dirty="0">
                <a:latin typeface="Comic Sans MS" panose="030F0702030302020204" pitchFamily="66" charset="0"/>
              </a:rPr>
              <a:t>Reading/Grammar  – Reading homework is to read every day at home. (It is important that the children read regularly at home for at least 5 minutes a day). The children should be bringing their Reading Record books home to record their home reading. (Title of book/page number). The children should also try to write a brief comment about what they have read. For example: </a:t>
            </a:r>
          </a:p>
          <a:p>
            <a:pPr marL="0" indent="0">
              <a:buNone/>
            </a:pPr>
            <a:r>
              <a:rPr lang="en-GB" sz="2000" dirty="0">
                <a:latin typeface="Comic Sans MS" panose="030F0702030302020204" pitchFamily="66" charset="0"/>
              </a:rPr>
              <a:t>the children can write about what they like about the book they are currently reading; where they are up to in the story; any exciting events that have happened etc…</a:t>
            </a:r>
          </a:p>
          <a:p>
            <a:pPr marL="0" indent="0">
              <a:buNone/>
            </a:pPr>
            <a:r>
              <a:rPr lang="en-GB" sz="2000" dirty="0">
                <a:latin typeface="Comic Sans MS" panose="030F0702030302020204" pitchFamily="66" charset="0"/>
              </a:rPr>
              <a:t>The children can read their own choice of book. Bring Reading Record into school every day to use in class too.  </a:t>
            </a:r>
          </a:p>
          <a:p>
            <a:r>
              <a:rPr lang="en-GB" sz="2000" dirty="0">
                <a:latin typeface="Comic Sans MS" panose="030F0702030302020204" pitchFamily="66" charset="0"/>
              </a:rPr>
              <a:t>Please encourage your child to read as often as they can at home, preferably daily, to help with their reading, comprehension and grammar skills. Please listen to or share reading with your child so you can help them if needed. </a:t>
            </a:r>
          </a:p>
          <a:p>
            <a:endParaRPr lang="en-GB" sz="1600" dirty="0"/>
          </a:p>
          <a:p>
            <a:pPr marL="0" indent="0">
              <a:buNone/>
            </a:pPr>
            <a:endParaRPr lang="en-GB" sz="1600" dirty="0"/>
          </a:p>
          <a:p>
            <a:endParaRPr lang="en-GB" sz="1600" dirty="0"/>
          </a:p>
        </p:txBody>
      </p:sp>
    </p:spTree>
    <p:custDataLst>
      <p:tags r:id="rId1"/>
    </p:custDataLst>
    <p:extLst>
      <p:ext uri="{BB962C8B-B14F-4D97-AF65-F5344CB8AC3E}">
        <p14:creationId xmlns:p14="http://schemas.microsoft.com/office/powerpoint/2010/main" val="693725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176866" y="620689"/>
            <a:ext cx="6798734" cy="1152127"/>
          </a:xfrm>
        </p:spPr>
        <p:txBody>
          <a:bodyPr>
            <a:normAutofit fontScale="90000"/>
          </a:bodyPr>
          <a:lstStyle/>
          <a:p>
            <a:r>
              <a:rPr lang="en-GB" dirty="0">
                <a:latin typeface="Comic Sans MS" panose="030F0702030302020204" pitchFamily="66" charset="0"/>
              </a:rPr>
              <a:t>Lunches, Playtimes, Routines</a:t>
            </a:r>
          </a:p>
        </p:txBody>
      </p:sp>
      <p:sp>
        <p:nvSpPr>
          <p:cNvPr id="2" name="Content Placeholder 1"/>
          <p:cNvSpPr>
            <a:spLocks noGrp="1"/>
          </p:cNvSpPr>
          <p:nvPr>
            <p:ph idx="1"/>
          </p:nvPr>
        </p:nvSpPr>
        <p:spPr>
          <a:xfrm>
            <a:off x="755576" y="1484785"/>
            <a:ext cx="7632848" cy="4450348"/>
          </a:xfrm>
        </p:spPr>
        <p:txBody>
          <a:bodyPr>
            <a:normAutofit/>
          </a:bodyPr>
          <a:lstStyle/>
          <a:p>
            <a:r>
              <a:rPr lang="en-GB" sz="2800" dirty="0">
                <a:latin typeface="Comic Sans MS" panose="030F0702030302020204" pitchFamily="66" charset="0"/>
              </a:rPr>
              <a:t>Please ensure that your child brings a water bottle to school every day as we do not have a water fountain. </a:t>
            </a:r>
          </a:p>
          <a:p>
            <a:r>
              <a:rPr lang="en-GB" sz="2800" dirty="0">
                <a:latin typeface="Comic Sans MS" panose="030F0702030302020204" pitchFamily="66" charset="0"/>
              </a:rPr>
              <a:t>Our class eats lunch in the classroom. (20/25 mins eating &amp; 35/40 mins playtime).</a:t>
            </a:r>
          </a:p>
          <a:p>
            <a:r>
              <a:rPr lang="en-GB" sz="2800" dirty="0">
                <a:latin typeface="Comic Sans MS" panose="030F0702030302020204" pitchFamily="66" charset="0"/>
              </a:rPr>
              <a:t>Our class play outside together with the other Key Stage 2 children in the mornings, dinnertimes and the afternoons. </a:t>
            </a:r>
          </a:p>
        </p:txBody>
      </p:sp>
    </p:spTree>
    <p:custDataLst>
      <p:tags r:id="rId1"/>
    </p:custDataLst>
    <p:extLst>
      <p:ext uri="{BB962C8B-B14F-4D97-AF65-F5344CB8AC3E}">
        <p14:creationId xmlns:p14="http://schemas.microsoft.com/office/powerpoint/2010/main" val="1916953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620689"/>
            <a:ext cx="6798734" cy="648071"/>
          </a:xfrm>
        </p:spPr>
        <p:txBody>
          <a:bodyPr>
            <a:normAutofit fontScale="90000"/>
          </a:bodyPr>
          <a:lstStyle/>
          <a:p>
            <a:r>
              <a:rPr lang="en-GB" dirty="0">
                <a:latin typeface="Comic Sans MS" panose="030F0702030302020204" pitchFamily="66" charset="0"/>
              </a:rPr>
              <a:t>TRIPS</a:t>
            </a:r>
          </a:p>
        </p:txBody>
      </p:sp>
      <p:sp>
        <p:nvSpPr>
          <p:cNvPr id="3" name="Content Placeholder 2"/>
          <p:cNvSpPr>
            <a:spLocks noGrp="1"/>
          </p:cNvSpPr>
          <p:nvPr>
            <p:ph idx="1"/>
          </p:nvPr>
        </p:nvSpPr>
        <p:spPr>
          <a:xfrm>
            <a:off x="827584" y="1484671"/>
            <a:ext cx="7488832" cy="4450462"/>
          </a:xfrm>
        </p:spPr>
        <p:txBody>
          <a:bodyPr>
            <a:normAutofit/>
          </a:bodyPr>
          <a:lstStyle/>
          <a:p>
            <a:r>
              <a:rPr lang="en-GB" dirty="0">
                <a:latin typeface="Comic Sans MS" panose="030F0702030302020204" pitchFamily="66" charset="0"/>
              </a:rPr>
              <a:t>Our planned residential trips will take place this academic year </a:t>
            </a:r>
            <a:r>
              <a:rPr lang="en-GB" dirty="0">
                <a:latin typeface="Comic Sans MS" panose="030F0702030302020204" pitchFamily="66" charset="0"/>
                <a:sym typeface="Wingdings" panose="05000000000000000000" pitchFamily="2" charset="2"/>
              </a:rPr>
              <a:t></a:t>
            </a:r>
          </a:p>
          <a:p>
            <a:r>
              <a:rPr lang="en-GB" dirty="0">
                <a:latin typeface="Comic Sans MS" panose="030F0702030302020204" pitchFamily="66" charset="0"/>
                <a:sym typeface="Wingdings" panose="05000000000000000000" pitchFamily="2" charset="2"/>
              </a:rPr>
              <a:t>Our Anderton Centre trip, for </a:t>
            </a:r>
            <a:r>
              <a:rPr lang="en-GB" b="1" dirty="0">
                <a:latin typeface="Comic Sans MS" panose="030F0702030302020204" pitchFamily="66" charset="0"/>
                <a:sym typeface="Wingdings" panose="05000000000000000000" pitchFamily="2" charset="2"/>
              </a:rPr>
              <a:t>Year 5</a:t>
            </a:r>
            <a:r>
              <a:rPr lang="en-GB" dirty="0">
                <a:latin typeface="Comic Sans MS" panose="030F0702030302020204" pitchFamily="66" charset="0"/>
                <a:sym typeface="Wingdings" panose="05000000000000000000" pitchFamily="2" charset="2"/>
              </a:rPr>
              <a:t> pupils, takes place in October. The meeting for this follows this meet the teacher.</a:t>
            </a:r>
            <a:endParaRPr lang="en-GB"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3682006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omic Sans MS" panose="030F0702030302020204" pitchFamily="66" charset="0"/>
              </a:rPr>
              <a:t>Mid-Year and End-Of-Year Year 5 Teacher Assessments</a:t>
            </a:r>
          </a:p>
        </p:txBody>
      </p:sp>
      <p:sp>
        <p:nvSpPr>
          <p:cNvPr id="3" name="Content Placeholder 2"/>
          <p:cNvSpPr>
            <a:spLocks noGrp="1"/>
          </p:cNvSpPr>
          <p:nvPr>
            <p:ph idx="1"/>
          </p:nvPr>
        </p:nvSpPr>
        <p:spPr/>
        <p:txBody>
          <a:bodyPr>
            <a:normAutofit/>
          </a:bodyPr>
          <a:lstStyle/>
          <a:p>
            <a:r>
              <a:rPr lang="en-GB" dirty="0">
                <a:latin typeface="Comic Sans MS" panose="030F0702030302020204" pitchFamily="66" charset="0"/>
              </a:rPr>
              <a:t>Half way through and towards the end of Year 5, the children will sit tests in:</a:t>
            </a:r>
          </a:p>
          <a:p>
            <a:r>
              <a:rPr lang="en-GB" dirty="0">
                <a:latin typeface="Comic Sans MS" panose="030F0702030302020204" pitchFamily="66" charset="0"/>
              </a:rPr>
              <a:t>Reading -1 hour (3 text types)</a:t>
            </a:r>
          </a:p>
          <a:p>
            <a:r>
              <a:rPr lang="en-GB" dirty="0">
                <a:latin typeface="Comic Sans MS" panose="030F0702030302020204" pitchFamily="66" charset="0"/>
              </a:rPr>
              <a:t>Maths – 30/40 minutes (3 separate papers )</a:t>
            </a:r>
          </a:p>
          <a:p>
            <a:r>
              <a:rPr lang="en-GB" dirty="0">
                <a:latin typeface="Comic Sans MS" panose="030F0702030302020204" pitchFamily="66" charset="0"/>
              </a:rPr>
              <a:t>Spelling, Punctuation &amp; Grammar (SPAG) – 45 minutes Grammar/Punctuation + 20 minutes Spelling</a:t>
            </a:r>
          </a:p>
        </p:txBody>
      </p:sp>
    </p:spTree>
    <p:extLst>
      <p:ext uri="{BB962C8B-B14F-4D97-AF65-F5344CB8AC3E}">
        <p14:creationId xmlns:p14="http://schemas.microsoft.com/office/powerpoint/2010/main" val="40817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4897000"/>
            <a:ext cx="1471241" cy="1038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1176866" y="620690"/>
            <a:ext cx="6798734" cy="504053"/>
          </a:xfrm>
        </p:spPr>
        <p:txBody>
          <a:bodyPr>
            <a:normAutofit fontScale="90000"/>
          </a:bodyPr>
          <a:lstStyle/>
          <a:p>
            <a:r>
              <a:rPr lang="en-GB" sz="3200" dirty="0">
                <a:latin typeface="Comic Sans MS" panose="030F0702030302020204" pitchFamily="66" charset="0"/>
              </a:rPr>
              <a:t>Y5 TESTS</a:t>
            </a:r>
          </a:p>
        </p:txBody>
      </p:sp>
      <p:sp>
        <p:nvSpPr>
          <p:cNvPr id="3" name="Content Placeholder 2"/>
          <p:cNvSpPr>
            <a:spLocks noGrp="1"/>
          </p:cNvSpPr>
          <p:nvPr>
            <p:ph idx="1"/>
          </p:nvPr>
        </p:nvSpPr>
        <p:spPr>
          <a:xfrm>
            <a:off x="755576" y="1124744"/>
            <a:ext cx="7560839" cy="4810389"/>
          </a:xfrm>
        </p:spPr>
        <p:txBody>
          <a:bodyPr>
            <a:normAutofit fontScale="92500" lnSpcReduction="10000"/>
          </a:bodyPr>
          <a:lstStyle/>
          <a:p>
            <a:r>
              <a:rPr lang="en-GB" dirty="0">
                <a:latin typeface="Comic Sans MS" panose="030F0702030302020204" pitchFamily="66" charset="0"/>
              </a:rPr>
              <a:t>The Y5 tests basically test the children on their Year 5 learning. If you wish to purchase revision guides for your Y5 child as the year progresses, we recommend the CGP revision guides. They are so simple to use. </a:t>
            </a:r>
          </a:p>
          <a:p>
            <a:r>
              <a:rPr lang="en-GB" dirty="0">
                <a:latin typeface="Comic Sans MS" panose="030F0702030302020204" pitchFamily="66" charset="0"/>
              </a:rPr>
              <a:t>You can buy a bundle of 4 books: 1 Maths Revision book, 1 Maths Practice Questions book, 1 English Revision book and 1 English Practice Questions  Maths and 2 English for £21.00. I would also recommend a Grammar Revision book. </a:t>
            </a:r>
          </a:p>
          <a:p>
            <a:r>
              <a:rPr lang="en-GB" dirty="0">
                <a:latin typeface="Comic Sans MS" panose="030F0702030302020204" pitchFamily="66" charset="0"/>
              </a:rPr>
              <a:t>P.S. Ensure you buy the buy the Year 5 books and not the SATS revision Year 6 books. </a:t>
            </a:r>
            <a:r>
              <a:rPr lang="en-GB" dirty="0">
                <a:latin typeface="Comic Sans MS" panose="030F0702030302020204" pitchFamily="66" charset="0"/>
                <a:sym typeface="Wingdings" panose="05000000000000000000" pitchFamily="2" charset="2"/>
              </a:rPr>
              <a:t> (Should say Year 5 on the bottom). </a:t>
            </a:r>
            <a:endParaRPr lang="en-GB" dirty="0">
              <a:latin typeface="Comic Sans MS" panose="030F0702030302020204" pitchFamily="66" charset="0"/>
            </a:endParaRPr>
          </a:p>
          <a:p>
            <a:r>
              <a:rPr lang="en-GB" u="sng" dirty="0">
                <a:latin typeface="Comic Sans MS" panose="030F0702030302020204" pitchFamily="66" charset="0"/>
                <a:hlinkClick r:id="rId4"/>
              </a:rPr>
              <a:t>https://www.cgpbooks.co.uk/primary-books</a:t>
            </a:r>
            <a:endParaRPr lang="en-GB" u="sng"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2523365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620689"/>
            <a:ext cx="6798734" cy="1224135"/>
          </a:xfrm>
        </p:spPr>
        <p:txBody>
          <a:bodyPr>
            <a:normAutofit fontScale="90000"/>
          </a:bodyPr>
          <a:lstStyle/>
          <a:p>
            <a:r>
              <a:rPr lang="en-GB" dirty="0">
                <a:latin typeface="Comic Sans MS" panose="030F0702030302020204" pitchFamily="66" charset="0"/>
              </a:rPr>
              <a:t>QUESTIONS OR CONCERNS</a:t>
            </a:r>
          </a:p>
        </p:txBody>
      </p:sp>
      <p:sp>
        <p:nvSpPr>
          <p:cNvPr id="3" name="Content Placeholder 2"/>
          <p:cNvSpPr>
            <a:spLocks noGrp="1"/>
          </p:cNvSpPr>
          <p:nvPr>
            <p:ph idx="1"/>
          </p:nvPr>
        </p:nvSpPr>
        <p:spPr>
          <a:xfrm>
            <a:off x="827584" y="1556792"/>
            <a:ext cx="7632848" cy="4608512"/>
          </a:xfrm>
        </p:spPr>
        <p:txBody>
          <a:bodyPr>
            <a:noAutofit/>
          </a:bodyPr>
          <a:lstStyle/>
          <a:p>
            <a:pPr marL="0" indent="0">
              <a:buNone/>
            </a:pPr>
            <a:r>
              <a:rPr lang="en-GB" sz="2800" dirty="0">
                <a:latin typeface="Comic Sans MS" panose="030F0702030302020204" pitchFamily="66" charset="0"/>
              </a:rPr>
              <a:t>If you have any questions then please send me a message via </a:t>
            </a:r>
            <a:r>
              <a:rPr lang="en-GB" sz="2800" dirty="0" err="1">
                <a:latin typeface="Comic Sans MS" panose="030F0702030302020204" pitchFamily="66" charset="0"/>
              </a:rPr>
              <a:t>theDojo</a:t>
            </a:r>
            <a:r>
              <a:rPr lang="en-GB" sz="2800" dirty="0">
                <a:latin typeface="Comic Sans MS" panose="030F0702030302020204" pitchFamily="66" charset="0"/>
              </a:rPr>
              <a:t>.</a:t>
            </a:r>
          </a:p>
          <a:p>
            <a:pPr marL="0" indent="0">
              <a:buNone/>
            </a:pPr>
            <a:r>
              <a:rPr lang="en-GB" sz="2800" dirty="0">
                <a:latin typeface="Comic Sans MS" panose="030F0702030302020204" pitchFamily="66" charset="0"/>
              </a:rPr>
              <a:t>Alternatively, if you have a concern, you send me an email through the school office.</a:t>
            </a:r>
          </a:p>
          <a:p>
            <a:pPr marL="0" indent="0">
              <a:buNone/>
            </a:pPr>
            <a:r>
              <a:rPr lang="en-GB" sz="2800" dirty="0">
                <a:latin typeface="Comic Sans MS" panose="030F0702030302020204" pitchFamily="66" charset="0"/>
              </a:rPr>
              <a:t>It has been great seeing all the children back in school. The class have settled in brilliantly and we are all excited about our year ahead </a:t>
            </a:r>
            <a:r>
              <a:rPr lang="en-GB" sz="2800" dirty="0">
                <a:latin typeface="Comic Sans MS" panose="030F0702030302020204" pitchFamily="66" charset="0"/>
                <a:sym typeface="Wingdings" panose="05000000000000000000" pitchFamily="2" charset="2"/>
              </a:rPr>
              <a:t></a:t>
            </a:r>
            <a:r>
              <a:rPr lang="en-GB" sz="2800" dirty="0">
                <a:sym typeface="Wingdings" panose="05000000000000000000" pitchFamily="2" charset="2"/>
              </a:rPr>
              <a:t>.</a:t>
            </a:r>
          </a:p>
          <a:p>
            <a:pPr marL="0" indent="0">
              <a:buNone/>
            </a:pPr>
            <a:r>
              <a:rPr lang="en-GB" sz="2800" dirty="0">
                <a:latin typeface="Comic Sans MS" panose="030F0702030302020204" pitchFamily="66" charset="0"/>
                <a:sym typeface="Wingdings" panose="05000000000000000000" pitchFamily="2" charset="2"/>
              </a:rPr>
              <a:t>Mrs Dykes, Mrs Houghton &amp; Mrs Allinson  </a:t>
            </a:r>
            <a:endParaRPr lang="en-GB" sz="2800" dirty="0">
              <a:latin typeface="Comic Sans MS" panose="030F0702030302020204" pitchFamily="66" charset="0"/>
            </a:endParaRPr>
          </a:p>
        </p:txBody>
      </p:sp>
    </p:spTree>
    <p:custDataLst>
      <p:tags r:id="rId1"/>
    </p:custDataLst>
    <p:extLst>
      <p:ext uri="{BB962C8B-B14F-4D97-AF65-F5344CB8AC3E}">
        <p14:creationId xmlns:p14="http://schemas.microsoft.com/office/powerpoint/2010/main" val="325460917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5533</TotalTime>
  <Words>1052</Words>
  <Application>Microsoft Office PowerPoint</Application>
  <PresentationFormat>On-screen Show (4:3)</PresentationFormat>
  <Paragraphs>59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Comic Sans MS</vt:lpstr>
      <vt:lpstr>Garamond</vt:lpstr>
      <vt:lpstr>Wingdings</vt:lpstr>
      <vt:lpstr>Organic</vt:lpstr>
      <vt:lpstr> Welcome to Class Rowan! (Y5)</vt:lpstr>
      <vt:lpstr>This term’s topic!</vt:lpstr>
      <vt:lpstr>Classroom rewards </vt:lpstr>
      <vt:lpstr>Important days</vt:lpstr>
      <vt:lpstr>Homework</vt:lpstr>
      <vt:lpstr>Homework cont…</vt:lpstr>
      <vt:lpstr>Reading</vt:lpstr>
      <vt:lpstr>Lunches, Playtimes, Routines</vt:lpstr>
      <vt:lpstr>TRIPS</vt:lpstr>
      <vt:lpstr>Mid-Year and End-Of-Year Year 5 Teacher Assessments</vt:lpstr>
      <vt:lpstr>Y5 TESTS</vt:lpstr>
      <vt:lpstr>QUESTIONS OR CONCERNS</vt:lpstr>
    </vt:vector>
  </TitlesOfParts>
  <Company>The Westfield Centre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 j!</dc:title>
  <dc:creator>Clair Jones</dc:creator>
  <cp:lastModifiedBy>C Dykes</cp:lastModifiedBy>
  <cp:revision>102</cp:revision>
  <cp:lastPrinted>2024-09-10T06:55:23Z</cp:lastPrinted>
  <dcterms:created xsi:type="dcterms:W3CDTF">2016-09-12T15:51:48Z</dcterms:created>
  <dcterms:modified xsi:type="dcterms:W3CDTF">2025-09-15T14:11:52Z</dcterms:modified>
</cp:coreProperties>
</file>