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tiff" ContentType="image/tif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31"/>
  </p:notesMasterIdLst>
  <p:handoutMasterIdLst>
    <p:handoutMasterId r:id="rId32"/>
  </p:handoutMasterIdLst>
  <p:sldIdLst>
    <p:sldId id="258" r:id="rId2"/>
    <p:sldId id="264" r:id="rId3"/>
    <p:sldId id="276" r:id="rId4"/>
    <p:sldId id="277" r:id="rId5"/>
    <p:sldId id="268" r:id="rId6"/>
    <p:sldId id="279" r:id="rId7"/>
    <p:sldId id="278" r:id="rId8"/>
    <p:sldId id="271" r:id="rId9"/>
    <p:sldId id="280" r:id="rId10"/>
    <p:sldId id="281" r:id="rId11"/>
    <p:sldId id="270" r:id="rId12"/>
    <p:sldId id="282" r:id="rId13"/>
    <p:sldId id="283" r:id="rId14"/>
    <p:sldId id="269" r:id="rId15"/>
    <p:sldId id="284" r:id="rId16"/>
    <p:sldId id="285" r:id="rId17"/>
    <p:sldId id="272" r:id="rId18"/>
    <p:sldId id="286" r:id="rId19"/>
    <p:sldId id="287" r:id="rId20"/>
    <p:sldId id="273" r:id="rId21"/>
    <p:sldId id="288" r:id="rId22"/>
    <p:sldId id="289" r:id="rId23"/>
    <p:sldId id="274" r:id="rId24"/>
    <p:sldId id="290" r:id="rId25"/>
    <p:sldId id="291" r:id="rId26"/>
    <p:sldId id="275" r:id="rId27"/>
    <p:sldId id="292" r:id="rId28"/>
    <p:sldId id="293" r:id="rId29"/>
    <p:sldId id="267" r:id="rId30"/>
  </p:sldIdLst>
  <p:sldSz cx="9144000" cy="6858000" type="screen4x3"/>
  <p:notesSz cx="6858000" cy="9144000"/>
  <p:embeddedFontLst>
    <p:embeddedFont>
      <p:font typeface="Twinkl SemiBold" charset="0"/>
      <p:bold r:id="rId33"/>
    </p:embeddedFont>
    <p:embeddedFont>
      <p:font typeface="Calibri" panose="020F0502020204030204" pitchFamily="34" charset="0"/>
      <p:regular r:id="rId34"/>
      <p:bold r:id="rId35"/>
      <p:italic r:id="rId36"/>
      <p:boldItalic r:id="rId37"/>
    </p:embeddedFont>
    <p:embeddedFont>
      <p:font typeface="Sassoon Infant Rg" panose="02000503030000020003" charset="0"/>
      <p:regular r:id="rId38"/>
      <p:bold r:id="rId39"/>
    </p:embeddedFont>
    <p:embeddedFont>
      <p:font typeface="Twinkl" panose="020B0604020202020204" charset="0"/>
      <p:regular r:id="rId40"/>
      <p:bold r:id="rId41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092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375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AA3D0"/>
    <a:srgbClr val="DE1E5A"/>
    <a:srgbClr val="18A0DB"/>
    <a:srgbClr val="BC0105"/>
    <a:srgbClr val="4DB1E3"/>
    <a:srgbClr val="80C1EB"/>
    <a:srgbClr val="ACDDFC"/>
    <a:srgbClr val="FFFFFF"/>
    <a:srgbClr val="4AA1D9"/>
    <a:srgbClr val="21A6F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50" d="100"/>
          <a:sy n="50" d="100"/>
        </p:scale>
        <p:origin x="-90" y="-534"/>
      </p:cViewPr>
      <p:guideLst>
        <p:guide orient="horz" pos="2092"/>
        <p:guide orient="horz" pos="3974"/>
        <p:guide orient="horz" pos="346"/>
        <p:guide orient="horz" pos="482"/>
        <p:guide orient="horz" pos="3838"/>
        <p:guide pos="2880"/>
        <p:guide pos="340"/>
        <p:guide pos="5375"/>
        <p:guide pos="476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font" Target="fonts/font7.fntdata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font" Target="fonts/font2.fntdata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font" Target="fonts/font1.fntdata"/><Relationship Id="rId38" Type="http://schemas.openxmlformats.org/officeDocument/2006/relationships/font" Target="fonts/font6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font" Target="fonts/font9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handoutMaster" Target="handoutMasters/handoutMaster1.xml"/><Relationship Id="rId37" Type="http://schemas.openxmlformats.org/officeDocument/2006/relationships/font" Target="fonts/font5.fntdata"/><Relationship Id="rId40" Type="http://schemas.openxmlformats.org/officeDocument/2006/relationships/font" Target="fonts/font8.fntdata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font" Target="fonts/font4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notesMaster" Target="notesMasters/notesMaster1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font" Target="fonts/font3.fntdata"/><Relationship Id="rId43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 userDrawn="1"/>
        </p:nvSpPr>
        <p:spPr>
          <a:xfrm>
            <a:off x="1342240" y="956345"/>
            <a:ext cx="6459522" cy="864066"/>
          </a:xfrm>
          <a:prstGeom prst="rect">
            <a:avLst/>
          </a:prstGeom>
          <a:solidFill>
            <a:srgbClr val="5AA3D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54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 xmlns="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tiff"/><Relationship Id="rId2" Type="http://schemas.openxmlformats.org/officeDocument/2006/relationships/slide" Target="slide3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6.tiff"/><Relationship Id="rId4" Type="http://schemas.openxmlformats.org/officeDocument/2006/relationships/slide" Target="slide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image" Target="../media/image5.tiff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6.tiff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" Target="slide6.xml"/><Relationship Id="rId2" Type="http://schemas.openxmlformats.org/officeDocument/2006/relationships/slide" Target="slide7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8.tiff"/><Relationship Id="rId4" Type="http://schemas.openxmlformats.org/officeDocument/2006/relationships/image" Target="../media/image7.tif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" Target="slide8.xml"/><Relationship Id="rId2" Type="http://schemas.openxmlformats.org/officeDocument/2006/relationships/image" Target="../media/image8.tiff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image" Target="../media/image7.tiff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" Target="slide9.xml"/><Relationship Id="rId2" Type="http://schemas.openxmlformats.org/officeDocument/2006/relationships/slide" Target="slide10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0.tiff"/><Relationship Id="rId4" Type="http://schemas.openxmlformats.org/officeDocument/2006/relationships/image" Target="../media/image9.tif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" Target="slide11.xml"/><Relationship Id="rId2" Type="http://schemas.openxmlformats.org/officeDocument/2006/relationships/image" Target="../media/image9.tiff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" Target="slide8.xml"/><Relationship Id="rId2" Type="http://schemas.openxmlformats.org/officeDocument/2006/relationships/image" Target="../media/image10.tiff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" Target="slide12.xml"/><Relationship Id="rId2" Type="http://schemas.openxmlformats.org/officeDocument/2006/relationships/slide" Target="slide13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2.tiff"/><Relationship Id="rId4" Type="http://schemas.openxmlformats.org/officeDocument/2006/relationships/image" Target="../media/image11.tif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" Target="slide14.xml"/><Relationship Id="rId2" Type="http://schemas.openxmlformats.org/officeDocument/2006/relationships/image" Target="../media/image12.tiff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" Target="slide11.xml"/><Relationship Id="rId2" Type="http://schemas.openxmlformats.org/officeDocument/2006/relationships/image" Target="../media/image11.tiff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" Target="slide16.xml"/><Relationship Id="rId2" Type="http://schemas.openxmlformats.org/officeDocument/2006/relationships/slide" Target="slide15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4.tiff"/><Relationship Id="rId4" Type="http://schemas.openxmlformats.org/officeDocument/2006/relationships/image" Target="../media/image13.tif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" Target="slide17.xml"/><Relationship Id="rId2" Type="http://schemas.openxmlformats.org/officeDocument/2006/relationships/image" Target="../media/image14.tiff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" Target="slide14.xml"/><Relationship Id="rId2" Type="http://schemas.openxmlformats.org/officeDocument/2006/relationships/image" Target="../media/image13.tiff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" Target="slide19.xml"/><Relationship Id="rId2" Type="http://schemas.openxmlformats.org/officeDocument/2006/relationships/slide" Target="slide18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6.tiff"/><Relationship Id="rId4" Type="http://schemas.openxmlformats.org/officeDocument/2006/relationships/image" Target="../media/image15.tif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" Target="slide20.xml"/><Relationship Id="rId2" Type="http://schemas.openxmlformats.org/officeDocument/2006/relationships/image" Target="../media/image16.tiff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" Target="slide17.xml"/><Relationship Id="rId2" Type="http://schemas.openxmlformats.org/officeDocument/2006/relationships/image" Target="../media/image15.tiff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" Target="slide22.xml"/><Relationship Id="rId2" Type="http://schemas.openxmlformats.org/officeDocument/2006/relationships/slide" Target="slide21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8.tiff"/><Relationship Id="rId4" Type="http://schemas.openxmlformats.org/officeDocument/2006/relationships/image" Target="../media/image17.tif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" Target="slide23.xml"/><Relationship Id="rId2" Type="http://schemas.openxmlformats.org/officeDocument/2006/relationships/image" Target="../media/image17.tiff"/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" Target="slide20.xml"/><Relationship Id="rId2" Type="http://schemas.openxmlformats.org/officeDocument/2006/relationships/image" Target="../media/image18.tiff"/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" Target="slide24.xml"/><Relationship Id="rId2" Type="http://schemas.openxmlformats.org/officeDocument/2006/relationships/slide" Target="slide25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20.tiff"/><Relationship Id="rId4" Type="http://schemas.openxmlformats.org/officeDocument/2006/relationships/image" Target="../media/image19.tif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slide" Target="slide26.xml"/><Relationship Id="rId2" Type="http://schemas.openxmlformats.org/officeDocument/2006/relationships/image" Target="../media/image20.tiff"/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slide" Target="slide23.xml"/><Relationship Id="rId2" Type="http://schemas.openxmlformats.org/officeDocument/2006/relationships/image" Target="../media/image19.tiff"/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slide" Target="slide27.xml"/><Relationship Id="rId2" Type="http://schemas.openxmlformats.org/officeDocument/2006/relationships/slide" Target="slide28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22.tiff"/><Relationship Id="rId4" Type="http://schemas.openxmlformats.org/officeDocument/2006/relationships/image" Target="../media/image21.tiff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slide" Target="slide29.xml"/><Relationship Id="rId2" Type="http://schemas.openxmlformats.org/officeDocument/2006/relationships/image" Target="../media/image21.tiff"/><Relationship Id="rId1" Type="http://schemas.openxmlformats.org/officeDocument/2006/relationships/slideLayout" Target="../slideLayouts/slideLayout3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slide" Target="slide26.xml"/><Relationship Id="rId2" Type="http://schemas.openxmlformats.org/officeDocument/2006/relationships/image" Target="../media/image22.tiff"/><Relationship Id="rId1" Type="http://schemas.openxmlformats.org/officeDocument/2006/relationships/slideLayout" Target="../slideLayouts/slideLayout3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342240" y="956345"/>
            <a:ext cx="6459522" cy="864066"/>
          </a:xfrm>
          <a:prstGeom prst="rect">
            <a:avLst/>
          </a:prstGeom>
          <a:solidFill>
            <a:srgbClr val="5AA3D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sz="5400" b="1" dirty="0">
                <a:solidFill>
                  <a:schemeClr val="tx1"/>
                </a:solidFill>
              </a:rPr>
              <a:t>Lighter or Heavier?</a:t>
            </a:r>
            <a:endParaRPr lang="en-GB" sz="54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Which is heavier?</a:t>
            </a:r>
          </a:p>
        </p:txBody>
      </p:sp>
      <p:pic>
        <p:nvPicPr>
          <p:cNvPr id="2" name="Picture 1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3831" y="2073348"/>
            <a:ext cx="2568537" cy="2408274"/>
          </a:xfrm>
          <a:prstGeom prst="rect">
            <a:avLst/>
          </a:prstGeom>
        </p:spPr>
      </p:pic>
      <p:pic>
        <p:nvPicPr>
          <p:cNvPr id="4" name="Picture 3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98123" y="2275367"/>
            <a:ext cx="441931" cy="2004236"/>
          </a:xfrm>
          <a:prstGeom prst="rect">
            <a:avLst/>
          </a:prstGeom>
        </p:spPr>
      </p:pic>
      <p:sp>
        <p:nvSpPr>
          <p:cNvPr id="11" name="Freeform 10"/>
          <p:cNvSpPr/>
          <p:nvPr/>
        </p:nvSpPr>
        <p:spPr>
          <a:xfrm>
            <a:off x="1364111" y="4930229"/>
            <a:ext cx="520519" cy="463431"/>
          </a:xfrm>
          <a:custGeom>
            <a:avLst/>
            <a:gdLst>
              <a:gd name="connsiteX0" fmla="*/ 77240 w 520519"/>
              <a:gd name="connsiteY0" fmla="*/ 0 h 463431"/>
              <a:gd name="connsiteX1" fmla="*/ 520519 w 520519"/>
              <a:gd name="connsiteY1" fmla="*/ 0 h 463431"/>
              <a:gd name="connsiteX2" fmla="*/ 520519 w 520519"/>
              <a:gd name="connsiteY2" fmla="*/ 463431 h 463431"/>
              <a:gd name="connsiteX3" fmla="*/ 77240 w 520519"/>
              <a:gd name="connsiteY3" fmla="*/ 463431 h 463431"/>
              <a:gd name="connsiteX4" fmla="*/ 0 w 520519"/>
              <a:gd name="connsiteY4" fmla="*/ 386191 h 463431"/>
              <a:gd name="connsiteX5" fmla="*/ 0 w 520519"/>
              <a:gd name="connsiteY5" fmla="*/ 77240 h 463431"/>
              <a:gd name="connsiteX6" fmla="*/ 77240 w 520519"/>
              <a:gd name="connsiteY6" fmla="*/ 0 h 4634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20519" h="463431">
                <a:moveTo>
                  <a:pt x="77240" y="0"/>
                </a:moveTo>
                <a:lnTo>
                  <a:pt x="520519" y="0"/>
                </a:lnTo>
                <a:lnTo>
                  <a:pt x="520519" y="463431"/>
                </a:lnTo>
                <a:lnTo>
                  <a:pt x="77240" y="463431"/>
                </a:lnTo>
                <a:cubicBezTo>
                  <a:pt x="34582" y="463431"/>
                  <a:pt x="0" y="428849"/>
                  <a:pt x="0" y="386191"/>
                </a:cubicBezTo>
                <a:lnTo>
                  <a:pt x="0" y="77240"/>
                </a:lnTo>
                <a:cubicBezTo>
                  <a:pt x="0" y="34582"/>
                  <a:pt x="34582" y="0"/>
                  <a:pt x="77240" y="0"/>
                </a:cubicBezTo>
                <a:close/>
              </a:path>
            </a:pathLst>
          </a:cu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ounded Rectangle 11">
            <a:hlinkClick r:id="rId2" action="ppaction://hlinksldjump"/>
          </p:cNvPr>
          <p:cNvSpPr/>
          <p:nvPr/>
        </p:nvSpPr>
        <p:spPr>
          <a:xfrm>
            <a:off x="1363318" y="4930562"/>
            <a:ext cx="2257878" cy="463431"/>
          </a:xfrm>
          <a:prstGeom prst="roundRect">
            <a:avLst/>
          </a:prstGeom>
          <a:solidFill>
            <a:srgbClr val="18A0DB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TextBox 13">
            <a:hlinkClick r:id="rId2" action="ppaction://hlinksldjump"/>
          </p:cNvPr>
          <p:cNvSpPr txBox="1"/>
          <p:nvPr/>
        </p:nvSpPr>
        <p:spPr>
          <a:xfrm>
            <a:off x="1450183" y="4977277"/>
            <a:ext cx="4416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A</a:t>
            </a:r>
          </a:p>
        </p:txBody>
      </p:sp>
      <p:sp>
        <p:nvSpPr>
          <p:cNvPr id="16" name="TextBox 15">
            <a:hlinkClick r:id="rId2" action="ppaction://hlinksldjump"/>
          </p:cNvPr>
          <p:cNvSpPr txBox="1"/>
          <p:nvPr/>
        </p:nvSpPr>
        <p:spPr>
          <a:xfrm>
            <a:off x="1893237" y="4968903"/>
            <a:ext cx="172658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" pitchFamily="50" charset="0"/>
              </a:rPr>
              <a:t>the lunchbox</a:t>
            </a:r>
          </a:p>
        </p:txBody>
      </p:sp>
      <p:sp>
        <p:nvSpPr>
          <p:cNvPr id="19" name="Freeform 18"/>
          <p:cNvSpPr/>
          <p:nvPr/>
        </p:nvSpPr>
        <p:spPr>
          <a:xfrm>
            <a:off x="5332789" y="4930229"/>
            <a:ext cx="520519" cy="463431"/>
          </a:xfrm>
          <a:custGeom>
            <a:avLst/>
            <a:gdLst>
              <a:gd name="connsiteX0" fmla="*/ 77240 w 520519"/>
              <a:gd name="connsiteY0" fmla="*/ 0 h 463431"/>
              <a:gd name="connsiteX1" fmla="*/ 520519 w 520519"/>
              <a:gd name="connsiteY1" fmla="*/ 0 h 463431"/>
              <a:gd name="connsiteX2" fmla="*/ 520519 w 520519"/>
              <a:gd name="connsiteY2" fmla="*/ 463431 h 463431"/>
              <a:gd name="connsiteX3" fmla="*/ 77240 w 520519"/>
              <a:gd name="connsiteY3" fmla="*/ 463431 h 463431"/>
              <a:gd name="connsiteX4" fmla="*/ 0 w 520519"/>
              <a:gd name="connsiteY4" fmla="*/ 386191 h 463431"/>
              <a:gd name="connsiteX5" fmla="*/ 0 w 520519"/>
              <a:gd name="connsiteY5" fmla="*/ 77240 h 463431"/>
              <a:gd name="connsiteX6" fmla="*/ 77240 w 520519"/>
              <a:gd name="connsiteY6" fmla="*/ 0 h 4634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20519" h="463431">
                <a:moveTo>
                  <a:pt x="77240" y="0"/>
                </a:moveTo>
                <a:lnTo>
                  <a:pt x="520519" y="0"/>
                </a:lnTo>
                <a:lnTo>
                  <a:pt x="520519" y="463431"/>
                </a:lnTo>
                <a:lnTo>
                  <a:pt x="77240" y="463431"/>
                </a:lnTo>
                <a:cubicBezTo>
                  <a:pt x="34582" y="463431"/>
                  <a:pt x="0" y="428849"/>
                  <a:pt x="0" y="386191"/>
                </a:cubicBezTo>
                <a:lnTo>
                  <a:pt x="0" y="77240"/>
                </a:lnTo>
                <a:cubicBezTo>
                  <a:pt x="0" y="34582"/>
                  <a:pt x="34582" y="0"/>
                  <a:pt x="77240" y="0"/>
                </a:cubicBezTo>
                <a:close/>
              </a:path>
            </a:pathLst>
          </a:cu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ounded Rectangle 17">
            <a:hlinkClick r:id="" action="ppaction://hlinkshowjump?jump=nextslide"/>
          </p:cNvPr>
          <p:cNvSpPr/>
          <p:nvPr/>
        </p:nvSpPr>
        <p:spPr>
          <a:xfrm>
            <a:off x="5332789" y="4930228"/>
            <a:ext cx="2334829" cy="463431"/>
          </a:xfrm>
          <a:prstGeom prst="roundRect">
            <a:avLst/>
          </a:prstGeom>
          <a:solidFill>
            <a:srgbClr val="18A0DB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TextBox 19">
            <a:hlinkClick r:id="rId4" action="ppaction://hlinksldjump"/>
          </p:cNvPr>
          <p:cNvSpPr txBox="1"/>
          <p:nvPr/>
        </p:nvSpPr>
        <p:spPr>
          <a:xfrm>
            <a:off x="5408272" y="4982855"/>
            <a:ext cx="4545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B</a:t>
            </a:r>
          </a:p>
        </p:txBody>
      </p:sp>
      <p:sp>
        <p:nvSpPr>
          <p:cNvPr id="22" name="TextBox 21">
            <a:hlinkClick r:id="rId4" action="ppaction://hlinksldjump"/>
          </p:cNvPr>
          <p:cNvSpPr txBox="1"/>
          <p:nvPr/>
        </p:nvSpPr>
        <p:spPr>
          <a:xfrm>
            <a:off x="5862810" y="4986744"/>
            <a:ext cx="17357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" pitchFamily="50" charset="0"/>
              </a:rPr>
              <a:t>the tablespoon</a:t>
            </a:r>
          </a:p>
        </p:txBody>
      </p:sp>
      <p:sp>
        <p:nvSpPr>
          <p:cNvPr id="3" name="Rectangle 2">
            <a:hlinkClick r:id="rId2" action="ppaction://hlinksldjump"/>
          </p:cNvPr>
          <p:cNvSpPr/>
          <p:nvPr/>
        </p:nvSpPr>
        <p:spPr>
          <a:xfrm>
            <a:off x="1343831" y="2073347"/>
            <a:ext cx="2568537" cy="240827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ectangle 16">
            <a:hlinkClick r:id="rId4" action="ppaction://hlinksldjump"/>
          </p:cNvPr>
          <p:cNvSpPr/>
          <p:nvPr/>
        </p:nvSpPr>
        <p:spPr>
          <a:xfrm>
            <a:off x="5853308" y="2132070"/>
            <a:ext cx="1378002" cy="227215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00B050"/>
                </a:solidFill>
              </a:rPr>
              <a:t>Correct!</a:t>
            </a:r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079" y="2073348"/>
            <a:ext cx="2568537" cy="2408274"/>
          </a:xfrm>
          <a:prstGeom prst="rect">
            <a:avLst/>
          </a:prstGeom>
        </p:spPr>
      </p:pic>
      <p:sp>
        <p:nvSpPr>
          <p:cNvPr id="17" name="Freeform 16"/>
          <p:cNvSpPr/>
          <p:nvPr/>
        </p:nvSpPr>
        <p:spPr>
          <a:xfrm>
            <a:off x="3461359" y="4930229"/>
            <a:ext cx="520519" cy="463431"/>
          </a:xfrm>
          <a:custGeom>
            <a:avLst/>
            <a:gdLst>
              <a:gd name="connsiteX0" fmla="*/ 77240 w 520519"/>
              <a:gd name="connsiteY0" fmla="*/ 0 h 463431"/>
              <a:gd name="connsiteX1" fmla="*/ 520519 w 520519"/>
              <a:gd name="connsiteY1" fmla="*/ 0 h 463431"/>
              <a:gd name="connsiteX2" fmla="*/ 520519 w 520519"/>
              <a:gd name="connsiteY2" fmla="*/ 463431 h 463431"/>
              <a:gd name="connsiteX3" fmla="*/ 77240 w 520519"/>
              <a:gd name="connsiteY3" fmla="*/ 463431 h 463431"/>
              <a:gd name="connsiteX4" fmla="*/ 0 w 520519"/>
              <a:gd name="connsiteY4" fmla="*/ 386191 h 463431"/>
              <a:gd name="connsiteX5" fmla="*/ 0 w 520519"/>
              <a:gd name="connsiteY5" fmla="*/ 77240 h 463431"/>
              <a:gd name="connsiteX6" fmla="*/ 77240 w 520519"/>
              <a:gd name="connsiteY6" fmla="*/ 0 h 4634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20519" h="463431">
                <a:moveTo>
                  <a:pt x="77240" y="0"/>
                </a:moveTo>
                <a:lnTo>
                  <a:pt x="520519" y="0"/>
                </a:lnTo>
                <a:lnTo>
                  <a:pt x="520519" y="463431"/>
                </a:lnTo>
                <a:lnTo>
                  <a:pt x="77240" y="463431"/>
                </a:lnTo>
                <a:cubicBezTo>
                  <a:pt x="34582" y="463431"/>
                  <a:pt x="0" y="428849"/>
                  <a:pt x="0" y="386191"/>
                </a:cubicBezTo>
                <a:lnTo>
                  <a:pt x="0" y="77240"/>
                </a:lnTo>
                <a:cubicBezTo>
                  <a:pt x="0" y="34582"/>
                  <a:pt x="34582" y="0"/>
                  <a:pt x="77240" y="0"/>
                </a:cubicBezTo>
                <a:close/>
              </a:path>
            </a:pathLst>
          </a:cu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Rounded Rectangle 24"/>
          <p:cNvSpPr/>
          <p:nvPr/>
        </p:nvSpPr>
        <p:spPr>
          <a:xfrm>
            <a:off x="3460566" y="4930562"/>
            <a:ext cx="2257878" cy="463431"/>
          </a:xfrm>
          <a:prstGeom prst="roundRect">
            <a:avLst/>
          </a:prstGeom>
          <a:solidFill>
            <a:srgbClr val="92D05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6" name="TextBox 25"/>
          <p:cNvSpPr txBox="1"/>
          <p:nvPr/>
        </p:nvSpPr>
        <p:spPr>
          <a:xfrm>
            <a:off x="3547431" y="4977277"/>
            <a:ext cx="5309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A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3990485" y="4968903"/>
            <a:ext cx="208689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" pitchFamily="50" charset="0"/>
              </a:rPr>
              <a:t>the lunchbox</a:t>
            </a:r>
          </a:p>
        </p:txBody>
      </p:sp>
      <p:sp>
        <p:nvSpPr>
          <p:cNvPr id="29" name="Right Arrow 28">
            <a:hlinkClick r:id="rId3" action="ppaction://hlinksldjump"/>
          </p:cNvPr>
          <p:cNvSpPr/>
          <p:nvPr/>
        </p:nvSpPr>
        <p:spPr>
          <a:xfrm>
            <a:off x="7818539" y="5645791"/>
            <a:ext cx="511729" cy="478172"/>
          </a:xfrm>
          <a:prstGeom prst="rightArrow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72636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7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FF0000"/>
                </a:solidFill>
              </a:rPr>
              <a:t>Incorrect. Try again!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51209" y="2275367"/>
            <a:ext cx="441931" cy="2004236"/>
          </a:xfrm>
          <a:prstGeom prst="rect">
            <a:avLst/>
          </a:prstGeom>
        </p:spPr>
      </p:pic>
      <p:sp>
        <p:nvSpPr>
          <p:cNvPr id="19" name="Freeform 18"/>
          <p:cNvSpPr/>
          <p:nvPr/>
        </p:nvSpPr>
        <p:spPr>
          <a:xfrm>
            <a:off x="3285875" y="4930229"/>
            <a:ext cx="520519" cy="463431"/>
          </a:xfrm>
          <a:custGeom>
            <a:avLst/>
            <a:gdLst>
              <a:gd name="connsiteX0" fmla="*/ 77240 w 520519"/>
              <a:gd name="connsiteY0" fmla="*/ 0 h 463431"/>
              <a:gd name="connsiteX1" fmla="*/ 520519 w 520519"/>
              <a:gd name="connsiteY1" fmla="*/ 0 h 463431"/>
              <a:gd name="connsiteX2" fmla="*/ 520519 w 520519"/>
              <a:gd name="connsiteY2" fmla="*/ 463431 h 463431"/>
              <a:gd name="connsiteX3" fmla="*/ 77240 w 520519"/>
              <a:gd name="connsiteY3" fmla="*/ 463431 h 463431"/>
              <a:gd name="connsiteX4" fmla="*/ 0 w 520519"/>
              <a:gd name="connsiteY4" fmla="*/ 386191 h 463431"/>
              <a:gd name="connsiteX5" fmla="*/ 0 w 520519"/>
              <a:gd name="connsiteY5" fmla="*/ 77240 h 463431"/>
              <a:gd name="connsiteX6" fmla="*/ 77240 w 520519"/>
              <a:gd name="connsiteY6" fmla="*/ 0 h 4634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20519" h="463431">
                <a:moveTo>
                  <a:pt x="77240" y="0"/>
                </a:moveTo>
                <a:lnTo>
                  <a:pt x="520519" y="0"/>
                </a:lnTo>
                <a:lnTo>
                  <a:pt x="520519" y="463431"/>
                </a:lnTo>
                <a:lnTo>
                  <a:pt x="77240" y="463431"/>
                </a:lnTo>
                <a:cubicBezTo>
                  <a:pt x="34582" y="463431"/>
                  <a:pt x="0" y="428849"/>
                  <a:pt x="0" y="386191"/>
                </a:cubicBezTo>
                <a:lnTo>
                  <a:pt x="0" y="77240"/>
                </a:lnTo>
                <a:cubicBezTo>
                  <a:pt x="0" y="34582"/>
                  <a:pt x="34582" y="0"/>
                  <a:pt x="77240" y="0"/>
                </a:cubicBezTo>
                <a:close/>
              </a:path>
            </a:pathLst>
          </a:cu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ounded Rectangle 17"/>
          <p:cNvSpPr/>
          <p:nvPr/>
        </p:nvSpPr>
        <p:spPr>
          <a:xfrm>
            <a:off x="3285875" y="4930228"/>
            <a:ext cx="2334829" cy="463431"/>
          </a:xfrm>
          <a:prstGeom prst="roundRect">
            <a:avLst/>
          </a:prstGeom>
          <a:solidFill>
            <a:srgbClr val="FF000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3361358" y="4982855"/>
            <a:ext cx="5309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B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3815896" y="4986744"/>
            <a:ext cx="17357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" pitchFamily="50" charset="0"/>
              </a:rPr>
              <a:t>the tablespoon</a:t>
            </a:r>
          </a:p>
        </p:txBody>
      </p:sp>
      <p:sp>
        <p:nvSpPr>
          <p:cNvPr id="3" name="Right Arrow 2">
            <a:hlinkClick r:id="rId3" action="ppaction://hlinksldjump"/>
          </p:cNvPr>
          <p:cNvSpPr/>
          <p:nvPr/>
        </p:nvSpPr>
        <p:spPr>
          <a:xfrm>
            <a:off x="7818539" y="5645791"/>
            <a:ext cx="511729" cy="478172"/>
          </a:xfrm>
          <a:prstGeom prst="rightArrow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2309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Which is lighter?</a:t>
            </a:r>
          </a:p>
        </p:txBody>
      </p:sp>
      <p:sp>
        <p:nvSpPr>
          <p:cNvPr id="11" name="Freeform 10"/>
          <p:cNvSpPr/>
          <p:nvPr/>
        </p:nvSpPr>
        <p:spPr>
          <a:xfrm>
            <a:off x="1364111" y="4930229"/>
            <a:ext cx="520519" cy="463431"/>
          </a:xfrm>
          <a:custGeom>
            <a:avLst/>
            <a:gdLst>
              <a:gd name="connsiteX0" fmla="*/ 77240 w 520519"/>
              <a:gd name="connsiteY0" fmla="*/ 0 h 463431"/>
              <a:gd name="connsiteX1" fmla="*/ 520519 w 520519"/>
              <a:gd name="connsiteY1" fmla="*/ 0 h 463431"/>
              <a:gd name="connsiteX2" fmla="*/ 520519 w 520519"/>
              <a:gd name="connsiteY2" fmla="*/ 463431 h 463431"/>
              <a:gd name="connsiteX3" fmla="*/ 77240 w 520519"/>
              <a:gd name="connsiteY3" fmla="*/ 463431 h 463431"/>
              <a:gd name="connsiteX4" fmla="*/ 0 w 520519"/>
              <a:gd name="connsiteY4" fmla="*/ 386191 h 463431"/>
              <a:gd name="connsiteX5" fmla="*/ 0 w 520519"/>
              <a:gd name="connsiteY5" fmla="*/ 77240 h 463431"/>
              <a:gd name="connsiteX6" fmla="*/ 77240 w 520519"/>
              <a:gd name="connsiteY6" fmla="*/ 0 h 4634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20519" h="463431">
                <a:moveTo>
                  <a:pt x="77240" y="0"/>
                </a:moveTo>
                <a:lnTo>
                  <a:pt x="520519" y="0"/>
                </a:lnTo>
                <a:lnTo>
                  <a:pt x="520519" y="463431"/>
                </a:lnTo>
                <a:lnTo>
                  <a:pt x="77240" y="463431"/>
                </a:lnTo>
                <a:cubicBezTo>
                  <a:pt x="34582" y="463431"/>
                  <a:pt x="0" y="428849"/>
                  <a:pt x="0" y="386191"/>
                </a:cubicBezTo>
                <a:lnTo>
                  <a:pt x="0" y="77240"/>
                </a:lnTo>
                <a:cubicBezTo>
                  <a:pt x="0" y="34582"/>
                  <a:pt x="34582" y="0"/>
                  <a:pt x="77240" y="0"/>
                </a:cubicBezTo>
                <a:close/>
              </a:path>
            </a:pathLst>
          </a:cu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ounded Rectangle 11"/>
          <p:cNvSpPr/>
          <p:nvPr/>
        </p:nvSpPr>
        <p:spPr>
          <a:xfrm>
            <a:off x="1363317" y="4930562"/>
            <a:ext cx="2469838" cy="463431"/>
          </a:xfrm>
          <a:prstGeom prst="roundRect">
            <a:avLst/>
          </a:prstGeom>
          <a:solidFill>
            <a:srgbClr val="18A0DB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TextBox 13">
            <a:hlinkClick r:id="rId2" action="ppaction://hlinksldjump"/>
          </p:cNvPr>
          <p:cNvSpPr txBox="1"/>
          <p:nvPr/>
        </p:nvSpPr>
        <p:spPr>
          <a:xfrm>
            <a:off x="1450183" y="4977277"/>
            <a:ext cx="44305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A</a:t>
            </a:r>
          </a:p>
        </p:txBody>
      </p:sp>
      <p:sp>
        <p:nvSpPr>
          <p:cNvPr id="16" name="TextBox 15">
            <a:hlinkClick r:id="rId2" action="ppaction://hlinksldjump"/>
          </p:cNvPr>
          <p:cNvSpPr txBox="1"/>
          <p:nvPr/>
        </p:nvSpPr>
        <p:spPr>
          <a:xfrm>
            <a:off x="1893238" y="4968903"/>
            <a:ext cx="19399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" pitchFamily="50" charset="0"/>
              </a:rPr>
              <a:t>the school shoes</a:t>
            </a:r>
          </a:p>
        </p:txBody>
      </p:sp>
      <p:sp>
        <p:nvSpPr>
          <p:cNvPr id="19" name="Freeform 18"/>
          <p:cNvSpPr/>
          <p:nvPr/>
        </p:nvSpPr>
        <p:spPr>
          <a:xfrm>
            <a:off x="5332789" y="4930229"/>
            <a:ext cx="520519" cy="463431"/>
          </a:xfrm>
          <a:custGeom>
            <a:avLst/>
            <a:gdLst>
              <a:gd name="connsiteX0" fmla="*/ 77240 w 520519"/>
              <a:gd name="connsiteY0" fmla="*/ 0 h 463431"/>
              <a:gd name="connsiteX1" fmla="*/ 520519 w 520519"/>
              <a:gd name="connsiteY1" fmla="*/ 0 h 463431"/>
              <a:gd name="connsiteX2" fmla="*/ 520519 w 520519"/>
              <a:gd name="connsiteY2" fmla="*/ 463431 h 463431"/>
              <a:gd name="connsiteX3" fmla="*/ 77240 w 520519"/>
              <a:gd name="connsiteY3" fmla="*/ 463431 h 463431"/>
              <a:gd name="connsiteX4" fmla="*/ 0 w 520519"/>
              <a:gd name="connsiteY4" fmla="*/ 386191 h 463431"/>
              <a:gd name="connsiteX5" fmla="*/ 0 w 520519"/>
              <a:gd name="connsiteY5" fmla="*/ 77240 h 463431"/>
              <a:gd name="connsiteX6" fmla="*/ 77240 w 520519"/>
              <a:gd name="connsiteY6" fmla="*/ 0 h 4634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20519" h="463431">
                <a:moveTo>
                  <a:pt x="77240" y="0"/>
                </a:moveTo>
                <a:lnTo>
                  <a:pt x="520519" y="0"/>
                </a:lnTo>
                <a:lnTo>
                  <a:pt x="520519" y="463431"/>
                </a:lnTo>
                <a:lnTo>
                  <a:pt x="77240" y="463431"/>
                </a:lnTo>
                <a:cubicBezTo>
                  <a:pt x="34582" y="463431"/>
                  <a:pt x="0" y="428849"/>
                  <a:pt x="0" y="386191"/>
                </a:cubicBezTo>
                <a:lnTo>
                  <a:pt x="0" y="77240"/>
                </a:lnTo>
                <a:cubicBezTo>
                  <a:pt x="0" y="34582"/>
                  <a:pt x="34582" y="0"/>
                  <a:pt x="77240" y="0"/>
                </a:cubicBezTo>
                <a:close/>
              </a:path>
            </a:pathLst>
          </a:cu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ounded Rectangle 17"/>
          <p:cNvSpPr/>
          <p:nvPr/>
        </p:nvSpPr>
        <p:spPr>
          <a:xfrm>
            <a:off x="5332789" y="4930228"/>
            <a:ext cx="2334829" cy="463431"/>
          </a:xfrm>
          <a:prstGeom prst="roundRect">
            <a:avLst/>
          </a:prstGeom>
          <a:solidFill>
            <a:srgbClr val="18A0DB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TextBox 19">
            <a:hlinkClick r:id="rId3" action="ppaction://hlinksldjump"/>
          </p:cNvPr>
          <p:cNvSpPr txBox="1"/>
          <p:nvPr/>
        </p:nvSpPr>
        <p:spPr>
          <a:xfrm>
            <a:off x="5408272" y="4982855"/>
            <a:ext cx="45453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B</a:t>
            </a:r>
          </a:p>
        </p:txBody>
      </p:sp>
      <p:sp>
        <p:nvSpPr>
          <p:cNvPr id="22" name="TextBox 21">
            <a:hlinkClick r:id="rId3" action="ppaction://hlinksldjump"/>
          </p:cNvPr>
          <p:cNvSpPr txBox="1"/>
          <p:nvPr/>
        </p:nvSpPr>
        <p:spPr>
          <a:xfrm>
            <a:off x="5862811" y="4986744"/>
            <a:ext cx="18048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" pitchFamily="50" charset="0"/>
              </a:rPr>
              <a:t>the socks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50183" y="2198840"/>
            <a:ext cx="2382972" cy="203192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67636" y="1929477"/>
            <a:ext cx="2062371" cy="2570650"/>
          </a:xfrm>
          <a:prstGeom prst="rect">
            <a:avLst/>
          </a:prstGeom>
        </p:spPr>
      </p:pic>
      <p:sp>
        <p:nvSpPr>
          <p:cNvPr id="2" name="Rectangle 1">
            <a:hlinkClick r:id="rId2" action="ppaction://hlinksldjump"/>
          </p:cNvPr>
          <p:cNvSpPr/>
          <p:nvPr/>
        </p:nvSpPr>
        <p:spPr>
          <a:xfrm>
            <a:off x="1435724" y="2161226"/>
            <a:ext cx="2414210" cy="208097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ectangle 16">
            <a:hlinkClick r:id="rId3" action="ppaction://hlinksldjump"/>
          </p:cNvPr>
          <p:cNvSpPr/>
          <p:nvPr/>
        </p:nvSpPr>
        <p:spPr>
          <a:xfrm>
            <a:off x="5408270" y="1848207"/>
            <a:ext cx="2192155" cy="270701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Rectangle 24">
            <a:hlinkClick r:id="rId2" action="ppaction://hlinksldjump"/>
          </p:cNvPr>
          <p:cNvSpPr/>
          <p:nvPr/>
        </p:nvSpPr>
        <p:spPr>
          <a:xfrm>
            <a:off x="1435724" y="2172665"/>
            <a:ext cx="2414210" cy="206953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Rectangle 25">
            <a:hlinkClick r:id="rId3" action="ppaction://hlinksldjump"/>
          </p:cNvPr>
          <p:cNvSpPr/>
          <p:nvPr/>
        </p:nvSpPr>
        <p:spPr>
          <a:xfrm>
            <a:off x="5408271" y="1886524"/>
            <a:ext cx="2192155" cy="26686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58058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1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00B050"/>
                </a:solidFill>
              </a:rPr>
              <a:t>Correct!</a:t>
            </a:r>
            <a:endParaRPr lang="en-GB" sz="3600" dirty="0"/>
          </a:p>
        </p:txBody>
      </p:sp>
      <p:sp>
        <p:nvSpPr>
          <p:cNvPr id="19" name="Freeform 18"/>
          <p:cNvSpPr/>
          <p:nvPr/>
        </p:nvSpPr>
        <p:spPr>
          <a:xfrm>
            <a:off x="3453655" y="4930229"/>
            <a:ext cx="520519" cy="463431"/>
          </a:xfrm>
          <a:custGeom>
            <a:avLst/>
            <a:gdLst>
              <a:gd name="connsiteX0" fmla="*/ 77240 w 520519"/>
              <a:gd name="connsiteY0" fmla="*/ 0 h 463431"/>
              <a:gd name="connsiteX1" fmla="*/ 520519 w 520519"/>
              <a:gd name="connsiteY1" fmla="*/ 0 h 463431"/>
              <a:gd name="connsiteX2" fmla="*/ 520519 w 520519"/>
              <a:gd name="connsiteY2" fmla="*/ 463431 h 463431"/>
              <a:gd name="connsiteX3" fmla="*/ 77240 w 520519"/>
              <a:gd name="connsiteY3" fmla="*/ 463431 h 463431"/>
              <a:gd name="connsiteX4" fmla="*/ 0 w 520519"/>
              <a:gd name="connsiteY4" fmla="*/ 386191 h 463431"/>
              <a:gd name="connsiteX5" fmla="*/ 0 w 520519"/>
              <a:gd name="connsiteY5" fmla="*/ 77240 h 463431"/>
              <a:gd name="connsiteX6" fmla="*/ 77240 w 520519"/>
              <a:gd name="connsiteY6" fmla="*/ 0 h 4634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20519" h="463431">
                <a:moveTo>
                  <a:pt x="77240" y="0"/>
                </a:moveTo>
                <a:lnTo>
                  <a:pt x="520519" y="0"/>
                </a:lnTo>
                <a:lnTo>
                  <a:pt x="520519" y="463431"/>
                </a:lnTo>
                <a:lnTo>
                  <a:pt x="77240" y="463431"/>
                </a:lnTo>
                <a:cubicBezTo>
                  <a:pt x="34582" y="463431"/>
                  <a:pt x="0" y="428849"/>
                  <a:pt x="0" y="386191"/>
                </a:cubicBezTo>
                <a:lnTo>
                  <a:pt x="0" y="77240"/>
                </a:lnTo>
                <a:cubicBezTo>
                  <a:pt x="0" y="34582"/>
                  <a:pt x="34582" y="0"/>
                  <a:pt x="77240" y="0"/>
                </a:cubicBezTo>
                <a:close/>
              </a:path>
            </a:pathLst>
          </a:cu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ounded Rectangle 17"/>
          <p:cNvSpPr/>
          <p:nvPr/>
        </p:nvSpPr>
        <p:spPr>
          <a:xfrm>
            <a:off x="3453655" y="4930228"/>
            <a:ext cx="2334829" cy="463431"/>
          </a:xfrm>
          <a:prstGeom prst="roundRect">
            <a:avLst/>
          </a:prstGeom>
          <a:solidFill>
            <a:srgbClr val="92D05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3529138" y="4982855"/>
            <a:ext cx="5309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B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3983676" y="4986744"/>
            <a:ext cx="18924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" pitchFamily="50" charset="0"/>
              </a:rPr>
              <a:t>the socks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88502" y="1929477"/>
            <a:ext cx="2062371" cy="2570650"/>
          </a:xfrm>
          <a:prstGeom prst="rect">
            <a:avLst/>
          </a:prstGeom>
        </p:spPr>
      </p:pic>
      <p:sp>
        <p:nvSpPr>
          <p:cNvPr id="15" name="Right Arrow 14">
            <a:hlinkClick r:id="rId3" action="ppaction://hlinksldjump"/>
          </p:cNvPr>
          <p:cNvSpPr/>
          <p:nvPr/>
        </p:nvSpPr>
        <p:spPr>
          <a:xfrm>
            <a:off x="7818539" y="5645791"/>
            <a:ext cx="511729" cy="478172"/>
          </a:xfrm>
          <a:prstGeom prst="rightArrow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00592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FF0000"/>
                </a:solidFill>
              </a:rPr>
              <a:t>Incorrect. Try again!</a:t>
            </a:r>
            <a:endParaRPr lang="en-GB" sz="3600" dirty="0"/>
          </a:p>
        </p:txBody>
      </p:sp>
      <p:sp>
        <p:nvSpPr>
          <p:cNvPr id="11" name="Freeform 10"/>
          <p:cNvSpPr/>
          <p:nvPr/>
        </p:nvSpPr>
        <p:spPr>
          <a:xfrm>
            <a:off x="3419413" y="4930229"/>
            <a:ext cx="520519" cy="463431"/>
          </a:xfrm>
          <a:custGeom>
            <a:avLst/>
            <a:gdLst>
              <a:gd name="connsiteX0" fmla="*/ 77240 w 520519"/>
              <a:gd name="connsiteY0" fmla="*/ 0 h 463431"/>
              <a:gd name="connsiteX1" fmla="*/ 520519 w 520519"/>
              <a:gd name="connsiteY1" fmla="*/ 0 h 463431"/>
              <a:gd name="connsiteX2" fmla="*/ 520519 w 520519"/>
              <a:gd name="connsiteY2" fmla="*/ 463431 h 463431"/>
              <a:gd name="connsiteX3" fmla="*/ 77240 w 520519"/>
              <a:gd name="connsiteY3" fmla="*/ 463431 h 463431"/>
              <a:gd name="connsiteX4" fmla="*/ 0 w 520519"/>
              <a:gd name="connsiteY4" fmla="*/ 386191 h 463431"/>
              <a:gd name="connsiteX5" fmla="*/ 0 w 520519"/>
              <a:gd name="connsiteY5" fmla="*/ 77240 h 463431"/>
              <a:gd name="connsiteX6" fmla="*/ 77240 w 520519"/>
              <a:gd name="connsiteY6" fmla="*/ 0 h 4634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20519" h="463431">
                <a:moveTo>
                  <a:pt x="77240" y="0"/>
                </a:moveTo>
                <a:lnTo>
                  <a:pt x="520519" y="0"/>
                </a:lnTo>
                <a:lnTo>
                  <a:pt x="520519" y="463431"/>
                </a:lnTo>
                <a:lnTo>
                  <a:pt x="77240" y="463431"/>
                </a:lnTo>
                <a:cubicBezTo>
                  <a:pt x="34582" y="463431"/>
                  <a:pt x="0" y="428849"/>
                  <a:pt x="0" y="386191"/>
                </a:cubicBezTo>
                <a:lnTo>
                  <a:pt x="0" y="77240"/>
                </a:lnTo>
                <a:cubicBezTo>
                  <a:pt x="0" y="34582"/>
                  <a:pt x="34582" y="0"/>
                  <a:pt x="77240" y="0"/>
                </a:cubicBezTo>
                <a:close/>
              </a:path>
            </a:pathLst>
          </a:cu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ounded Rectangle 11"/>
          <p:cNvSpPr/>
          <p:nvPr/>
        </p:nvSpPr>
        <p:spPr>
          <a:xfrm>
            <a:off x="3418619" y="4930562"/>
            <a:ext cx="2469838" cy="463431"/>
          </a:xfrm>
          <a:prstGeom prst="roundRect">
            <a:avLst/>
          </a:prstGeom>
          <a:solidFill>
            <a:srgbClr val="FF000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TextBox 13"/>
          <p:cNvSpPr txBox="1"/>
          <p:nvPr/>
        </p:nvSpPr>
        <p:spPr>
          <a:xfrm>
            <a:off x="3505485" y="4977277"/>
            <a:ext cx="5309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A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3948539" y="4968903"/>
            <a:ext cx="208689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" pitchFamily="50" charset="0"/>
              </a:rPr>
              <a:t>the school shoes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5485" y="2198840"/>
            <a:ext cx="2382972" cy="2031924"/>
          </a:xfrm>
          <a:prstGeom prst="rect">
            <a:avLst/>
          </a:prstGeom>
        </p:spPr>
      </p:pic>
      <p:sp>
        <p:nvSpPr>
          <p:cNvPr id="15" name="Right Arrow 14">
            <a:hlinkClick r:id="rId3" action="ppaction://hlinksldjump"/>
          </p:cNvPr>
          <p:cNvSpPr/>
          <p:nvPr/>
        </p:nvSpPr>
        <p:spPr>
          <a:xfrm>
            <a:off x="7818539" y="5645791"/>
            <a:ext cx="511729" cy="478172"/>
          </a:xfrm>
          <a:prstGeom prst="rightArrow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85005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Which is heavier?</a:t>
            </a:r>
          </a:p>
        </p:txBody>
      </p:sp>
      <p:sp>
        <p:nvSpPr>
          <p:cNvPr id="11" name="Freeform 10"/>
          <p:cNvSpPr/>
          <p:nvPr/>
        </p:nvSpPr>
        <p:spPr>
          <a:xfrm>
            <a:off x="1364111" y="4930229"/>
            <a:ext cx="520519" cy="463431"/>
          </a:xfrm>
          <a:custGeom>
            <a:avLst/>
            <a:gdLst>
              <a:gd name="connsiteX0" fmla="*/ 77240 w 520519"/>
              <a:gd name="connsiteY0" fmla="*/ 0 h 463431"/>
              <a:gd name="connsiteX1" fmla="*/ 520519 w 520519"/>
              <a:gd name="connsiteY1" fmla="*/ 0 h 463431"/>
              <a:gd name="connsiteX2" fmla="*/ 520519 w 520519"/>
              <a:gd name="connsiteY2" fmla="*/ 463431 h 463431"/>
              <a:gd name="connsiteX3" fmla="*/ 77240 w 520519"/>
              <a:gd name="connsiteY3" fmla="*/ 463431 h 463431"/>
              <a:gd name="connsiteX4" fmla="*/ 0 w 520519"/>
              <a:gd name="connsiteY4" fmla="*/ 386191 h 463431"/>
              <a:gd name="connsiteX5" fmla="*/ 0 w 520519"/>
              <a:gd name="connsiteY5" fmla="*/ 77240 h 463431"/>
              <a:gd name="connsiteX6" fmla="*/ 77240 w 520519"/>
              <a:gd name="connsiteY6" fmla="*/ 0 h 4634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20519" h="463431">
                <a:moveTo>
                  <a:pt x="77240" y="0"/>
                </a:moveTo>
                <a:lnTo>
                  <a:pt x="520519" y="0"/>
                </a:lnTo>
                <a:lnTo>
                  <a:pt x="520519" y="463431"/>
                </a:lnTo>
                <a:lnTo>
                  <a:pt x="77240" y="463431"/>
                </a:lnTo>
                <a:cubicBezTo>
                  <a:pt x="34582" y="463431"/>
                  <a:pt x="0" y="428849"/>
                  <a:pt x="0" y="386191"/>
                </a:cubicBezTo>
                <a:lnTo>
                  <a:pt x="0" y="77240"/>
                </a:lnTo>
                <a:cubicBezTo>
                  <a:pt x="0" y="34582"/>
                  <a:pt x="34582" y="0"/>
                  <a:pt x="77240" y="0"/>
                </a:cubicBezTo>
                <a:close/>
              </a:path>
            </a:pathLst>
          </a:cu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ounded Rectangle 11">
            <a:hlinkClick r:id="rId2" action="ppaction://hlinksldjump"/>
          </p:cNvPr>
          <p:cNvSpPr/>
          <p:nvPr/>
        </p:nvSpPr>
        <p:spPr>
          <a:xfrm>
            <a:off x="1363318" y="4930562"/>
            <a:ext cx="2257878" cy="463431"/>
          </a:xfrm>
          <a:prstGeom prst="roundRect">
            <a:avLst/>
          </a:prstGeom>
          <a:solidFill>
            <a:srgbClr val="18A0DB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TextBox 13">
            <a:hlinkClick r:id="rId2" action="ppaction://hlinksldjump"/>
          </p:cNvPr>
          <p:cNvSpPr txBox="1"/>
          <p:nvPr/>
        </p:nvSpPr>
        <p:spPr>
          <a:xfrm>
            <a:off x="1450183" y="4977277"/>
            <a:ext cx="44305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A</a:t>
            </a:r>
          </a:p>
        </p:txBody>
      </p:sp>
      <p:sp>
        <p:nvSpPr>
          <p:cNvPr id="16" name="TextBox 15">
            <a:hlinkClick r:id="rId2" action="ppaction://hlinksldjump"/>
          </p:cNvPr>
          <p:cNvSpPr txBox="1"/>
          <p:nvPr/>
        </p:nvSpPr>
        <p:spPr>
          <a:xfrm>
            <a:off x="1893238" y="4968903"/>
            <a:ext cx="17279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" pitchFamily="50" charset="0"/>
              </a:rPr>
              <a:t>the stickers</a:t>
            </a:r>
          </a:p>
        </p:txBody>
      </p:sp>
      <p:sp>
        <p:nvSpPr>
          <p:cNvPr id="19" name="Freeform 18"/>
          <p:cNvSpPr/>
          <p:nvPr/>
        </p:nvSpPr>
        <p:spPr>
          <a:xfrm>
            <a:off x="5332789" y="4930229"/>
            <a:ext cx="520519" cy="463431"/>
          </a:xfrm>
          <a:custGeom>
            <a:avLst/>
            <a:gdLst>
              <a:gd name="connsiteX0" fmla="*/ 77240 w 520519"/>
              <a:gd name="connsiteY0" fmla="*/ 0 h 463431"/>
              <a:gd name="connsiteX1" fmla="*/ 520519 w 520519"/>
              <a:gd name="connsiteY1" fmla="*/ 0 h 463431"/>
              <a:gd name="connsiteX2" fmla="*/ 520519 w 520519"/>
              <a:gd name="connsiteY2" fmla="*/ 463431 h 463431"/>
              <a:gd name="connsiteX3" fmla="*/ 77240 w 520519"/>
              <a:gd name="connsiteY3" fmla="*/ 463431 h 463431"/>
              <a:gd name="connsiteX4" fmla="*/ 0 w 520519"/>
              <a:gd name="connsiteY4" fmla="*/ 386191 h 463431"/>
              <a:gd name="connsiteX5" fmla="*/ 0 w 520519"/>
              <a:gd name="connsiteY5" fmla="*/ 77240 h 463431"/>
              <a:gd name="connsiteX6" fmla="*/ 77240 w 520519"/>
              <a:gd name="connsiteY6" fmla="*/ 0 h 4634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20519" h="463431">
                <a:moveTo>
                  <a:pt x="77240" y="0"/>
                </a:moveTo>
                <a:lnTo>
                  <a:pt x="520519" y="0"/>
                </a:lnTo>
                <a:lnTo>
                  <a:pt x="520519" y="463431"/>
                </a:lnTo>
                <a:lnTo>
                  <a:pt x="77240" y="463431"/>
                </a:lnTo>
                <a:cubicBezTo>
                  <a:pt x="34582" y="463431"/>
                  <a:pt x="0" y="428849"/>
                  <a:pt x="0" y="386191"/>
                </a:cubicBezTo>
                <a:lnTo>
                  <a:pt x="0" y="77240"/>
                </a:lnTo>
                <a:cubicBezTo>
                  <a:pt x="0" y="34582"/>
                  <a:pt x="34582" y="0"/>
                  <a:pt x="77240" y="0"/>
                </a:cubicBezTo>
                <a:close/>
              </a:path>
            </a:pathLst>
          </a:cu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ounded Rectangle 17">
            <a:hlinkClick r:id="rId3" action="ppaction://hlinksldjump"/>
          </p:cNvPr>
          <p:cNvSpPr/>
          <p:nvPr/>
        </p:nvSpPr>
        <p:spPr>
          <a:xfrm>
            <a:off x="5332789" y="4930228"/>
            <a:ext cx="2334829" cy="463431"/>
          </a:xfrm>
          <a:prstGeom prst="roundRect">
            <a:avLst/>
          </a:prstGeom>
          <a:solidFill>
            <a:srgbClr val="18A0DB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TextBox 19">
            <a:hlinkClick r:id="rId3" action="ppaction://hlinksldjump"/>
          </p:cNvPr>
          <p:cNvSpPr txBox="1"/>
          <p:nvPr/>
        </p:nvSpPr>
        <p:spPr>
          <a:xfrm>
            <a:off x="5408272" y="4982855"/>
            <a:ext cx="4545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B</a:t>
            </a:r>
          </a:p>
        </p:txBody>
      </p:sp>
      <p:sp>
        <p:nvSpPr>
          <p:cNvPr id="22" name="TextBox 21">
            <a:hlinkClick r:id="rId3" action="ppaction://hlinksldjump"/>
          </p:cNvPr>
          <p:cNvSpPr txBox="1"/>
          <p:nvPr/>
        </p:nvSpPr>
        <p:spPr>
          <a:xfrm>
            <a:off x="5862810" y="4986744"/>
            <a:ext cx="18048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" pitchFamily="50" charset="0"/>
              </a:rPr>
              <a:t>the basketball</a:t>
            </a:r>
          </a:p>
        </p:txBody>
      </p:sp>
      <p:pic>
        <p:nvPicPr>
          <p:cNvPr id="3" name="Picture 2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2789" y="2041910"/>
            <a:ext cx="2266551" cy="2269532"/>
          </a:xfrm>
          <a:prstGeom prst="rect">
            <a:avLst/>
          </a:prstGeom>
        </p:spPr>
      </p:pic>
      <p:pic>
        <p:nvPicPr>
          <p:cNvPr id="5" name="Picture 4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3433" y="2389142"/>
            <a:ext cx="2367931" cy="1572218"/>
          </a:xfrm>
          <a:prstGeom prst="rect">
            <a:avLst/>
          </a:prstGeom>
        </p:spPr>
      </p:pic>
      <p:sp>
        <p:nvSpPr>
          <p:cNvPr id="15" name="Rectangle 14">
            <a:hlinkClick r:id="rId2" action="ppaction://hlinksldjump"/>
          </p:cNvPr>
          <p:cNvSpPr/>
          <p:nvPr/>
        </p:nvSpPr>
        <p:spPr>
          <a:xfrm>
            <a:off x="1338150" y="2333368"/>
            <a:ext cx="2453673" cy="17017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ectangle 16">
            <a:hlinkClick r:id="rId3" action="ppaction://hlinksldjump"/>
          </p:cNvPr>
          <p:cNvSpPr/>
          <p:nvPr/>
        </p:nvSpPr>
        <p:spPr>
          <a:xfrm>
            <a:off x="5332789" y="2041910"/>
            <a:ext cx="2265796" cy="226953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11353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1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00B050"/>
                </a:solidFill>
              </a:rPr>
              <a:t>Correct!</a:t>
            </a:r>
            <a:endParaRPr lang="en-GB" sz="3600" dirty="0"/>
          </a:p>
        </p:txBody>
      </p:sp>
      <p:sp>
        <p:nvSpPr>
          <p:cNvPr id="19" name="Freeform 18"/>
          <p:cNvSpPr/>
          <p:nvPr/>
        </p:nvSpPr>
        <p:spPr>
          <a:xfrm>
            <a:off x="3470433" y="4930229"/>
            <a:ext cx="520519" cy="463431"/>
          </a:xfrm>
          <a:custGeom>
            <a:avLst/>
            <a:gdLst>
              <a:gd name="connsiteX0" fmla="*/ 77240 w 520519"/>
              <a:gd name="connsiteY0" fmla="*/ 0 h 463431"/>
              <a:gd name="connsiteX1" fmla="*/ 520519 w 520519"/>
              <a:gd name="connsiteY1" fmla="*/ 0 h 463431"/>
              <a:gd name="connsiteX2" fmla="*/ 520519 w 520519"/>
              <a:gd name="connsiteY2" fmla="*/ 463431 h 463431"/>
              <a:gd name="connsiteX3" fmla="*/ 77240 w 520519"/>
              <a:gd name="connsiteY3" fmla="*/ 463431 h 463431"/>
              <a:gd name="connsiteX4" fmla="*/ 0 w 520519"/>
              <a:gd name="connsiteY4" fmla="*/ 386191 h 463431"/>
              <a:gd name="connsiteX5" fmla="*/ 0 w 520519"/>
              <a:gd name="connsiteY5" fmla="*/ 77240 h 463431"/>
              <a:gd name="connsiteX6" fmla="*/ 77240 w 520519"/>
              <a:gd name="connsiteY6" fmla="*/ 0 h 4634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20519" h="463431">
                <a:moveTo>
                  <a:pt x="77240" y="0"/>
                </a:moveTo>
                <a:lnTo>
                  <a:pt x="520519" y="0"/>
                </a:lnTo>
                <a:lnTo>
                  <a:pt x="520519" y="463431"/>
                </a:lnTo>
                <a:lnTo>
                  <a:pt x="77240" y="463431"/>
                </a:lnTo>
                <a:cubicBezTo>
                  <a:pt x="34582" y="463431"/>
                  <a:pt x="0" y="428849"/>
                  <a:pt x="0" y="386191"/>
                </a:cubicBezTo>
                <a:lnTo>
                  <a:pt x="0" y="77240"/>
                </a:lnTo>
                <a:cubicBezTo>
                  <a:pt x="0" y="34582"/>
                  <a:pt x="34582" y="0"/>
                  <a:pt x="77240" y="0"/>
                </a:cubicBezTo>
                <a:close/>
              </a:path>
            </a:pathLst>
          </a:cu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ounded Rectangle 17"/>
          <p:cNvSpPr/>
          <p:nvPr/>
        </p:nvSpPr>
        <p:spPr>
          <a:xfrm>
            <a:off x="3470433" y="4930228"/>
            <a:ext cx="2334829" cy="463431"/>
          </a:xfrm>
          <a:prstGeom prst="roundRect">
            <a:avLst/>
          </a:prstGeom>
          <a:solidFill>
            <a:srgbClr val="00B05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3545916" y="4982855"/>
            <a:ext cx="5309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B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4000454" y="4986744"/>
            <a:ext cx="17357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" pitchFamily="50" charset="0"/>
              </a:rPr>
              <a:t>the basketball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70433" y="2041910"/>
            <a:ext cx="2266551" cy="2269532"/>
          </a:xfrm>
          <a:prstGeom prst="rect">
            <a:avLst/>
          </a:prstGeom>
        </p:spPr>
      </p:pic>
      <p:sp>
        <p:nvSpPr>
          <p:cNvPr id="15" name="Right Arrow 14">
            <a:hlinkClick r:id="rId3" action="ppaction://hlinksldjump"/>
          </p:cNvPr>
          <p:cNvSpPr/>
          <p:nvPr/>
        </p:nvSpPr>
        <p:spPr>
          <a:xfrm>
            <a:off x="7818539" y="5645791"/>
            <a:ext cx="511729" cy="478172"/>
          </a:xfrm>
          <a:prstGeom prst="rightArrow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714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FF0000"/>
                </a:solidFill>
              </a:rPr>
              <a:t>Incorrect. Try again!</a:t>
            </a:r>
            <a:endParaRPr lang="en-GB" sz="3600" dirty="0"/>
          </a:p>
        </p:txBody>
      </p:sp>
      <p:sp>
        <p:nvSpPr>
          <p:cNvPr id="11" name="Freeform 10"/>
          <p:cNvSpPr/>
          <p:nvPr/>
        </p:nvSpPr>
        <p:spPr>
          <a:xfrm>
            <a:off x="3352302" y="4930229"/>
            <a:ext cx="520519" cy="463431"/>
          </a:xfrm>
          <a:custGeom>
            <a:avLst/>
            <a:gdLst>
              <a:gd name="connsiteX0" fmla="*/ 77240 w 520519"/>
              <a:gd name="connsiteY0" fmla="*/ 0 h 463431"/>
              <a:gd name="connsiteX1" fmla="*/ 520519 w 520519"/>
              <a:gd name="connsiteY1" fmla="*/ 0 h 463431"/>
              <a:gd name="connsiteX2" fmla="*/ 520519 w 520519"/>
              <a:gd name="connsiteY2" fmla="*/ 463431 h 463431"/>
              <a:gd name="connsiteX3" fmla="*/ 77240 w 520519"/>
              <a:gd name="connsiteY3" fmla="*/ 463431 h 463431"/>
              <a:gd name="connsiteX4" fmla="*/ 0 w 520519"/>
              <a:gd name="connsiteY4" fmla="*/ 386191 h 463431"/>
              <a:gd name="connsiteX5" fmla="*/ 0 w 520519"/>
              <a:gd name="connsiteY5" fmla="*/ 77240 h 463431"/>
              <a:gd name="connsiteX6" fmla="*/ 77240 w 520519"/>
              <a:gd name="connsiteY6" fmla="*/ 0 h 4634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20519" h="463431">
                <a:moveTo>
                  <a:pt x="77240" y="0"/>
                </a:moveTo>
                <a:lnTo>
                  <a:pt x="520519" y="0"/>
                </a:lnTo>
                <a:lnTo>
                  <a:pt x="520519" y="463431"/>
                </a:lnTo>
                <a:lnTo>
                  <a:pt x="77240" y="463431"/>
                </a:lnTo>
                <a:cubicBezTo>
                  <a:pt x="34582" y="463431"/>
                  <a:pt x="0" y="428849"/>
                  <a:pt x="0" y="386191"/>
                </a:cubicBezTo>
                <a:lnTo>
                  <a:pt x="0" y="77240"/>
                </a:lnTo>
                <a:cubicBezTo>
                  <a:pt x="0" y="34582"/>
                  <a:pt x="34582" y="0"/>
                  <a:pt x="77240" y="0"/>
                </a:cubicBezTo>
                <a:close/>
              </a:path>
            </a:pathLst>
          </a:cu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ounded Rectangle 11"/>
          <p:cNvSpPr/>
          <p:nvPr/>
        </p:nvSpPr>
        <p:spPr>
          <a:xfrm>
            <a:off x="3351509" y="4930562"/>
            <a:ext cx="2257878" cy="463431"/>
          </a:xfrm>
          <a:prstGeom prst="roundRect">
            <a:avLst/>
          </a:prstGeom>
          <a:solidFill>
            <a:srgbClr val="FF000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TextBox 13"/>
          <p:cNvSpPr txBox="1"/>
          <p:nvPr/>
        </p:nvSpPr>
        <p:spPr>
          <a:xfrm>
            <a:off x="3438374" y="4977277"/>
            <a:ext cx="5309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A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3881428" y="4968903"/>
            <a:ext cx="208689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" pitchFamily="50" charset="0"/>
              </a:rPr>
              <a:t>the stickers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71624" y="2389142"/>
            <a:ext cx="2367931" cy="1572218"/>
          </a:xfrm>
          <a:prstGeom prst="rect">
            <a:avLst/>
          </a:prstGeom>
        </p:spPr>
      </p:pic>
      <p:sp>
        <p:nvSpPr>
          <p:cNvPr id="13" name="Right Arrow 12">
            <a:hlinkClick r:id="rId3" action="ppaction://hlinksldjump"/>
          </p:cNvPr>
          <p:cNvSpPr/>
          <p:nvPr/>
        </p:nvSpPr>
        <p:spPr>
          <a:xfrm>
            <a:off x="7818539" y="5645791"/>
            <a:ext cx="511729" cy="478172"/>
          </a:xfrm>
          <a:prstGeom prst="rightArrow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487473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Which is lighter?</a:t>
            </a:r>
          </a:p>
        </p:txBody>
      </p:sp>
      <p:sp>
        <p:nvSpPr>
          <p:cNvPr id="11" name="Freeform 10"/>
          <p:cNvSpPr/>
          <p:nvPr/>
        </p:nvSpPr>
        <p:spPr>
          <a:xfrm>
            <a:off x="1364111" y="4930229"/>
            <a:ext cx="520519" cy="463431"/>
          </a:xfrm>
          <a:custGeom>
            <a:avLst/>
            <a:gdLst>
              <a:gd name="connsiteX0" fmla="*/ 77240 w 520519"/>
              <a:gd name="connsiteY0" fmla="*/ 0 h 463431"/>
              <a:gd name="connsiteX1" fmla="*/ 520519 w 520519"/>
              <a:gd name="connsiteY1" fmla="*/ 0 h 463431"/>
              <a:gd name="connsiteX2" fmla="*/ 520519 w 520519"/>
              <a:gd name="connsiteY2" fmla="*/ 463431 h 463431"/>
              <a:gd name="connsiteX3" fmla="*/ 77240 w 520519"/>
              <a:gd name="connsiteY3" fmla="*/ 463431 h 463431"/>
              <a:gd name="connsiteX4" fmla="*/ 0 w 520519"/>
              <a:gd name="connsiteY4" fmla="*/ 386191 h 463431"/>
              <a:gd name="connsiteX5" fmla="*/ 0 w 520519"/>
              <a:gd name="connsiteY5" fmla="*/ 77240 h 463431"/>
              <a:gd name="connsiteX6" fmla="*/ 77240 w 520519"/>
              <a:gd name="connsiteY6" fmla="*/ 0 h 4634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20519" h="463431">
                <a:moveTo>
                  <a:pt x="77240" y="0"/>
                </a:moveTo>
                <a:lnTo>
                  <a:pt x="520519" y="0"/>
                </a:lnTo>
                <a:lnTo>
                  <a:pt x="520519" y="463431"/>
                </a:lnTo>
                <a:lnTo>
                  <a:pt x="77240" y="463431"/>
                </a:lnTo>
                <a:cubicBezTo>
                  <a:pt x="34582" y="463431"/>
                  <a:pt x="0" y="428849"/>
                  <a:pt x="0" y="386191"/>
                </a:cubicBezTo>
                <a:lnTo>
                  <a:pt x="0" y="77240"/>
                </a:lnTo>
                <a:cubicBezTo>
                  <a:pt x="0" y="34582"/>
                  <a:pt x="34582" y="0"/>
                  <a:pt x="77240" y="0"/>
                </a:cubicBezTo>
                <a:close/>
              </a:path>
            </a:pathLst>
          </a:cu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ounded Rectangle 11">
            <a:hlinkClick r:id="rId2" action="ppaction://hlinksldjump"/>
          </p:cNvPr>
          <p:cNvSpPr/>
          <p:nvPr/>
        </p:nvSpPr>
        <p:spPr>
          <a:xfrm>
            <a:off x="1363318" y="4930562"/>
            <a:ext cx="2257878" cy="463431"/>
          </a:xfrm>
          <a:prstGeom prst="roundRect">
            <a:avLst/>
          </a:prstGeom>
          <a:solidFill>
            <a:srgbClr val="18A0DB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TextBox 13">
            <a:hlinkClick r:id="rId2" action="ppaction://hlinksldjump"/>
          </p:cNvPr>
          <p:cNvSpPr txBox="1"/>
          <p:nvPr/>
        </p:nvSpPr>
        <p:spPr>
          <a:xfrm>
            <a:off x="1450183" y="4977277"/>
            <a:ext cx="4335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A</a:t>
            </a:r>
          </a:p>
        </p:txBody>
      </p:sp>
      <p:sp>
        <p:nvSpPr>
          <p:cNvPr id="16" name="TextBox 15">
            <a:hlinkClick r:id="rId2" action="ppaction://hlinksldjump"/>
          </p:cNvPr>
          <p:cNvSpPr txBox="1"/>
          <p:nvPr/>
        </p:nvSpPr>
        <p:spPr>
          <a:xfrm>
            <a:off x="1893238" y="4968903"/>
            <a:ext cx="17279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" pitchFamily="50" charset="0"/>
              </a:rPr>
              <a:t>the book</a:t>
            </a:r>
          </a:p>
        </p:txBody>
      </p:sp>
      <p:sp>
        <p:nvSpPr>
          <p:cNvPr id="19" name="Freeform 18"/>
          <p:cNvSpPr/>
          <p:nvPr/>
        </p:nvSpPr>
        <p:spPr>
          <a:xfrm>
            <a:off x="5332789" y="4930229"/>
            <a:ext cx="520519" cy="463431"/>
          </a:xfrm>
          <a:custGeom>
            <a:avLst/>
            <a:gdLst>
              <a:gd name="connsiteX0" fmla="*/ 77240 w 520519"/>
              <a:gd name="connsiteY0" fmla="*/ 0 h 463431"/>
              <a:gd name="connsiteX1" fmla="*/ 520519 w 520519"/>
              <a:gd name="connsiteY1" fmla="*/ 0 h 463431"/>
              <a:gd name="connsiteX2" fmla="*/ 520519 w 520519"/>
              <a:gd name="connsiteY2" fmla="*/ 463431 h 463431"/>
              <a:gd name="connsiteX3" fmla="*/ 77240 w 520519"/>
              <a:gd name="connsiteY3" fmla="*/ 463431 h 463431"/>
              <a:gd name="connsiteX4" fmla="*/ 0 w 520519"/>
              <a:gd name="connsiteY4" fmla="*/ 386191 h 463431"/>
              <a:gd name="connsiteX5" fmla="*/ 0 w 520519"/>
              <a:gd name="connsiteY5" fmla="*/ 77240 h 463431"/>
              <a:gd name="connsiteX6" fmla="*/ 77240 w 520519"/>
              <a:gd name="connsiteY6" fmla="*/ 0 h 4634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20519" h="463431">
                <a:moveTo>
                  <a:pt x="77240" y="0"/>
                </a:moveTo>
                <a:lnTo>
                  <a:pt x="520519" y="0"/>
                </a:lnTo>
                <a:lnTo>
                  <a:pt x="520519" y="463431"/>
                </a:lnTo>
                <a:lnTo>
                  <a:pt x="77240" y="463431"/>
                </a:lnTo>
                <a:cubicBezTo>
                  <a:pt x="34582" y="463431"/>
                  <a:pt x="0" y="428849"/>
                  <a:pt x="0" y="386191"/>
                </a:cubicBezTo>
                <a:lnTo>
                  <a:pt x="0" y="77240"/>
                </a:lnTo>
                <a:cubicBezTo>
                  <a:pt x="0" y="34582"/>
                  <a:pt x="34582" y="0"/>
                  <a:pt x="77240" y="0"/>
                </a:cubicBezTo>
                <a:close/>
              </a:path>
            </a:pathLst>
          </a:cu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ounded Rectangle 17">
            <a:hlinkClick r:id="rId3" action="ppaction://hlinksldjump"/>
          </p:cNvPr>
          <p:cNvSpPr/>
          <p:nvPr/>
        </p:nvSpPr>
        <p:spPr>
          <a:xfrm>
            <a:off x="5332789" y="4930228"/>
            <a:ext cx="2334829" cy="463431"/>
          </a:xfrm>
          <a:prstGeom prst="roundRect">
            <a:avLst/>
          </a:prstGeom>
          <a:solidFill>
            <a:srgbClr val="18A0DB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TextBox 19">
            <a:hlinkClick r:id="rId3" action="ppaction://hlinksldjump"/>
          </p:cNvPr>
          <p:cNvSpPr txBox="1"/>
          <p:nvPr/>
        </p:nvSpPr>
        <p:spPr>
          <a:xfrm>
            <a:off x="5408272" y="4982855"/>
            <a:ext cx="45453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B</a:t>
            </a:r>
          </a:p>
        </p:txBody>
      </p:sp>
      <p:sp>
        <p:nvSpPr>
          <p:cNvPr id="22" name="TextBox 21">
            <a:hlinkClick r:id="rId3" action="ppaction://hlinksldjump"/>
          </p:cNvPr>
          <p:cNvSpPr txBox="1"/>
          <p:nvPr/>
        </p:nvSpPr>
        <p:spPr>
          <a:xfrm>
            <a:off x="5862811" y="4977219"/>
            <a:ext cx="18048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" pitchFamily="50" charset="0"/>
              </a:rPr>
              <a:t>a piece of paper</a:t>
            </a:r>
          </a:p>
        </p:txBody>
      </p:sp>
      <p:pic>
        <p:nvPicPr>
          <p:cNvPr id="3" name="Picture 2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79830" y="2027638"/>
            <a:ext cx="1736566" cy="2353861"/>
          </a:xfrm>
          <a:prstGeom prst="rect">
            <a:avLst/>
          </a:prstGeom>
        </p:spPr>
      </p:pic>
      <p:pic>
        <p:nvPicPr>
          <p:cNvPr id="5" name="Picture 4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53308" y="2352675"/>
            <a:ext cx="1271915" cy="1787526"/>
          </a:xfrm>
          <a:prstGeom prst="rect">
            <a:avLst/>
          </a:prstGeom>
        </p:spPr>
      </p:pic>
      <p:sp>
        <p:nvSpPr>
          <p:cNvPr id="15" name="Rectangle 14">
            <a:hlinkClick r:id="rId2" action="ppaction://hlinksldjump"/>
          </p:cNvPr>
          <p:cNvSpPr/>
          <p:nvPr/>
        </p:nvSpPr>
        <p:spPr>
          <a:xfrm>
            <a:off x="1579830" y="2021931"/>
            <a:ext cx="1736566" cy="235956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ectangle 16">
            <a:hlinkClick r:id="rId3" action="ppaction://hlinksldjump"/>
          </p:cNvPr>
          <p:cNvSpPr/>
          <p:nvPr/>
        </p:nvSpPr>
        <p:spPr>
          <a:xfrm>
            <a:off x="5853308" y="2296784"/>
            <a:ext cx="1271915" cy="187697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7868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1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00B050"/>
                </a:solidFill>
              </a:rPr>
              <a:t>Correct!</a:t>
            </a:r>
            <a:endParaRPr lang="en-GB" sz="3600" dirty="0"/>
          </a:p>
        </p:txBody>
      </p:sp>
      <p:sp>
        <p:nvSpPr>
          <p:cNvPr id="19" name="Freeform 18"/>
          <p:cNvSpPr/>
          <p:nvPr/>
        </p:nvSpPr>
        <p:spPr>
          <a:xfrm>
            <a:off x="3428488" y="4930229"/>
            <a:ext cx="520519" cy="463431"/>
          </a:xfrm>
          <a:custGeom>
            <a:avLst/>
            <a:gdLst>
              <a:gd name="connsiteX0" fmla="*/ 77240 w 520519"/>
              <a:gd name="connsiteY0" fmla="*/ 0 h 463431"/>
              <a:gd name="connsiteX1" fmla="*/ 520519 w 520519"/>
              <a:gd name="connsiteY1" fmla="*/ 0 h 463431"/>
              <a:gd name="connsiteX2" fmla="*/ 520519 w 520519"/>
              <a:gd name="connsiteY2" fmla="*/ 463431 h 463431"/>
              <a:gd name="connsiteX3" fmla="*/ 77240 w 520519"/>
              <a:gd name="connsiteY3" fmla="*/ 463431 h 463431"/>
              <a:gd name="connsiteX4" fmla="*/ 0 w 520519"/>
              <a:gd name="connsiteY4" fmla="*/ 386191 h 463431"/>
              <a:gd name="connsiteX5" fmla="*/ 0 w 520519"/>
              <a:gd name="connsiteY5" fmla="*/ 77240 h 463431"/>
              <a:gd name="connsiteX6" fmla="*/ 77240 w 520519"/>
              <a:gd name="connsiteY6" fmla="*/ 0 h 4634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20519" h="463431">
                <a:moveTo>
                  <a:pt x="77240" y="0"/>
                </a:moveTo>
                <a:lnTo>
                  <a:pt x="520519" y="0"/>
                </a:lnTo>
                <a:lnTo>
                  <a:pt x="520519" y="463431"/>
                </a:lnTo>
                <a:lnTo>
                  <a:pt x="77240" y="463431"/>
                </a:lnTo>
                <a:cubicBezTo>
                  <a:pt x="34582" y="463431"/>
                  <a:pt x="0" y="428849"/>
                  <a:pt x="0" y="386191"/>
                </a:cubicBezTo>
                <a:lnTo>
                  <a:pt x="0" y="77240"/>
                </a:lnTo>
                <a:cubicBezTo>
                  <a:pt x="0" y="34582"/>
                  <a:pt x="34582" y="0"/>
                  <a:pt x="77240" y="0"/>
                </a:cubicBezTo>
                <a:close/>
              </a:path>
            </a:pathLst>
          </a:cu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ounded Rectangle 17"/>
          <p:cNvSpPr/>
          <p:nvPr/>
        </p:nvSpPr>
        <p:spPr>
          <a:xfrm>
            <a:off x="3428488" y="4930228"/>
            <a:ext cx="2334829" cy="463431"/>
          </a:xfrm>
          <a:prstGeom prst="roundRect">
            <a:avLst/>
          </a:prstGeom>
          <a:solidFill>
            <a:srgbClr val="92D05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3503971" y="4982855"/>
            <a:ext cx="5309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B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3958509" y="4977219"/>
            <a:ext cx="205246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" pitchFamily="50" charset="0"/>
              </a:rPr>
              <a:t>a piece of paper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49007" y="2352675"/>
            <a:ext cx="1271915" cy="1787526"/>
          </a:xfrm>
          <a:prstGeom prst="rect">
            <a:avLst/>
          </a:prstGeom>
        </p:spPr>
      </p:pic>
      <p:sp>
        <p:nvSpPr>
          <p:cNvPr id="13" name="Right Arrow 12">
            <a:hlinkClick r:id="rId3" action="ppaction://hlinksldjump"/>
          </p:cNvPr>
          <p:cNvSpPr/>
          <p:nvPr/>
        </p:nvSpPr>
        <p:spPr>
          <a:xfrm>
            <a:off x="7818539" y="5645791"/>
            <a:ext cx="511729" cy="478172"/>
          </a:xfrm>
          <a:prstGeom prst="rightArrow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91515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FF0000"/>
                </a:solidFill>
              </a:rPr>
              <a:t>Incorrect. Try again!</a:t>
            </a:r>
            <a:endParaRPr lang="en-GB" sz="3600" dirty="0"/>
          </a:p>
        </p:txBody>
      </p:sp>
      <p:sp>
        <p:nvSpPr>
          <p:cNvPr id="11" name="Freeform 10"/>
          <p:cNvSpPr/>
          <p:nvPr/>
        </p:nvSpPr>
        <p:spPr>
          <a:xfrm>
            <a:off x="3318746" y="4930229"/>
            <a:ext cx="520519" cy="463431"/>
          </a:xfrm>
          <a:custGeom>
            <a:avLst/>
            <a:gdLst>
              <a:gd name="connsiteX0" fmla="*/ 77240 w 520519"/>
              <a:gd name="connsiteY0" fmla="*/ 0 h 463431"/>
              <a:gd name="connsiteX1" fmla="*/ 520519 w 520519"/>
              <a:gd name="connsiteY1" fmla="*/ 0 h 463431"/>
              <a:gd name="connsiteX2" fmla="*/ 520519 w 520519"/>
              <a:gd name="connsiteY2" fmla="*/ 463431 h 463431"/>
              <a:gd name="connsiteX3" fmla="*/ 77240 w 520519"/>
              <a:gd name="connsiteY3" fmla="*/ 463431 h 463431"/>
              <a:gd name="connsiteX4" fmla="*/ 0 w 520519"/>
              <a:gd name="connsiteY4" fmla="*/ 386191 h 463431"/>
              <a:gd name="connsiteX5" fmla="*/ 0 w 520519"/>
              <a:gd name="connsiteY5" fmla="*/ 77240 h 463431"/>
              <a:gd name="connsiteX6" fmla="*/ 77240 w 520519"/>
              <a:gd name="connsiteY6" fmla="*/ 0 h 4634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20519" h="463431">
                <a:moveTo>
                  <a:pt x="77240" y="0"/>
                </a:moveTo>
                <a:lnTo>
                  <a:pt x="520519" y="0"/>
                </a:lnTo>
                <a:lnTo>
                  <a:pt x="520519" y="463431"/>
                </a:lnTo>
                <a:lnTo>
                  <a:pt x="77240" y="463431"/>
                </a:lnTo>
                <a:cubicBezTo>
                  <a:pt x="34582" y="463431"/>
                  <a:pt x="0" y="428849"/>
                  <a:pt x="0" y="386191"/>
                </a:cubicBezTo>
                <a:lnTo>
                  <a:pt x="0" y="77240"/>
                </a:lnTo>
                <a:cubicBezTo>
                  <a:pt x="0" y="34582"/>
                  <a:pt x="34582" y="0"/>
                  <a:pt x="77240" y="0"/>
                </a:cubicBezTo>
                <a:close/>
              </a:path>
            </a:pathLst>
          </a:cu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ounded Rectangle 11"/>
          <p:cNvSpPr/>
          <p:nvPr/>
        </p:nvSpPr>
        <p:spPr>
          <a:xfrm>
            <a:off x="3317953" y="4930562"/>
            <a:ext cx="2257878" cy="463431"/>
          </a:xfrm>
          <a:prstGeom prst="roundRect">
            <a:avLst/>
          </a:prstGeom>
          <a:solidFill>
            <a:srgbClr val="FF000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TextBox 13"/>
          <p:cNvSpPr txBox="1"/>
          <p:nvPr/>
        </p:nvSpPr>
        <p:spPr>
          <a:xfrm>
            <a:off x="3404818" y="4977277"/>
            <a:ext cx="5309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A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3847872" y="4968903"/>
            <a:ext cx="208689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" pitchFamily="50" charset="0"/>
              </a:rPr>
              <a:t>the book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34465" y="2027638"/>
            <a:ext cx="1736566" cy="2353861"/>
          </a:xfrm>
          <a:prstGeom prst="rect">
            <a:avLst/>
          </a:prstGeom>
        </p:spPr>
      </p:pic>
      <p:sp>
        <p:nvSpPr>
          <p:cNvPr id="13" name="Right Arrow 12">
            <a:hlinkClick r:id="rId3" action="ppaction://hlinksldjump"/>
          </p:cNvPr>
          <p:cNvSpPr/>
          <p:nvPr/>
        </p:nvSpPr>
        <p:spPr>
          <a:xfrm>
            <a:off x="7818539" y="5645791"/>
            <a:ext cx="511729" cy="478172"/>
          </a:xfrm>
          <a:prstGeom prst="rightArrow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32790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Which is heavier?</a:t>
            </a:r>
          </a:p>
        </p:txBody>
      </p:sp>
      <p:sp>
        <p:nvSpPr>
          <p:cNvPr id="11" name="Freeform 10"/>
          <p:cNvSpPr/>
          <p:nvPr/>
        </p:nvSpPr>
        <p:spPr>
          <a:xfrm>
            <a:off x="1364111" y="4930229"/>
            <a:ext cx="520519" cy="463431"/>
          </a:xfrm>
          <a:custGeom>
            <a:avLst/>
            <a:gdLst>
              <a:gd name="connsiteX0" fmla="*/ 77240 w 520519"/>
              <a:gd name="connsiteY0" fmla="*/ 0 h 463431"/>
              <a:gd name="connsiteX1" fmla="*/ 520519 w 520519"/>
              <a:gd name="connsiteY1" fmla="*/ 0 h 463431"/>
              <a:gd name="connsiteX2" fmla="*/ 520519 w 520519"/>
              <a:gd name="connsiteY2" fmla="*/ 463431 h 463431"/>
              <a:gd name="connsiteX3" fmla="*/ 77240 w 520519"/>
              <a:gd name="connsiteY3" fmla="*/ 463431 h 463431"/>
              <a:gd name="connsiteX4" fmla="*/ 0 w 520519"/>
              <a:gd name="connsiteY4" fmla="*/ 386191 h 463431"/>
              <a:gd name="connsiteX5" fmla="*/ 0 w 520519"/>
              <a:gd name="connsiteY5" fmla="*/ 77240 h 463431"/>
              <a:gd name="connsiteX6" fmla="*/ 77240 w 520519"/>
              <a:gd name="connsiteY6" fmla="*/ 0 h 4634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20519" h="463431">
                <a:moveTo>
                  <a:pt x="77240" y="0"/>
                </a:moveTo>
                <a:lnTo>
                  <a:pt x="520519" y="0"/>
                </a:lnTo>
                <a:lnTo>
                  <a:pt x="520519" y="463431"/>
                </a:lnTo>
                <a:lnTo>
                  <a:pt x="77240" y="463431"/>
                </a:lnTo>
                <a:cubicBezTo>
                  <a:pt x="34582" y="463431"/>
                  <a:pt x="0" y="428849"/>
                  <a:pt x="0" y="386191"/>
                </a:cubicBezTo>
                <a:lnTo>
                  <a:pt x="0" y="77240"/>
                </a:lnTo>
                <a:cubicBezTo>
                  <a:pt x="0" y="34582"/>
                  <a:pt x="34582" y="0"/>
                  <a:pt x="77240" y="0"/>
                </a:cubicBezTo>
                <a:close/>
              </a:path>
            </a:pathLst>
          </a:cu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ounded Rectangle 11"/>
          <p:cNvSpPr/>
          <p:nvPr/>
        </p:nvSpPr>
        <p:spPr>
          <a:xfrm>
            <a:off x="1363318" y="4930562"/>
            <a:ext cx="2257878" cy="463431"/>
          </a:xfrm>
          <a:prstGeom prst="roundRect">
            <a:avLst/>
          </a:prstGeom>
          <a:solidFill>
            <a:srgbClr val="18A0DB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TextBox 13">
            <a:hlinkClick r:id="rId2" action="ppaction://hlinksldjump"/>
          </p:cNvPr>
          <p:cNvSpPr txBox="1"/>
          <p:nvPr/>
        </p:nvSpPr>
        <p:spPr>
          <a:xfrm>
            <a:off x="1450183" y="4977277"/>
            <a:ext cx="4335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A</a:t>
            </a:r>
          </a:p>
        </p:txBody>
      </p:sp>
      <p:sp>
        <p:nvSpPr>
          <p:cNvPr id="16" name="TextBox 15">
            <a:hlinkClick r:id="rId2" action="ppaction://hlinksldjump"/>
          </p:cNvPr>
          <p:cNvSpPr txBox="1"/>
          <p:nvPr/>
        </p:nvSpPr>
        <p:spPr>
          <a:xfrm>
            <a:off x="1893237" y="4968903"/>
            <a:ext cx="172795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" pitchFamily="50" charset="0"/>
              </a:rPr>
              <a:t>the glue stick</a:t>
            </a:r>
          </a:p>
        </p:txBody>
      </p:sp>
      <p:sp>
        <p:nvSpPr>
          <p:cNvPr id="19" name="Freeform 18"/>
          <p:cNvSpPr/>
          <p:nvPr/>
        </p:nvSpPr>
        <p:spPr>
          <a:xfrm>
            <a:off x="5332789" y="4930229"/>
            <a:ext cx="520519" cy="463431"/>
          </a:xfrm>
          <a:custGeom>
            <a:avLst/>
            <a:gdLst>
              <a:gd name="connsiteX0" fmla="*/ 77240 w 520519"/>
              <a:gd name="connsiteY0" fmla="*/ 0 h 463431"/>
              <a:gd name="connsiteX1" fmla="*/ 520519 w 520519"/>
              <a:gd name="connsiteY1" fmla="*/ 0 h 463431"/>
              <a:gd name="connsiteX2" fmla="*/ 520519 w 520519"/>
              <a:gd name="connsiteY2" fmla="*/ 463431 h 463431"/>
              <a:gd name="connsiteX3" fmla="*/ 77240 w 520519"/>
              <a:gd name="connsiteY3" fmla="*/ 463431 h 463431"/>
              <a:gd name="connsiteX4" fmla="*/ 0 w 520519"/>
              <a:gd name="connsiteY4" fmla="*/ 386191 h 463431"/>
              <a:gd name="connsiteX5" fmla="*/ 0 w 520519"/>
              <a:gd name="connsiteY5" fmla="*/ 77240 h 463431"/>
              <a:gd name="connsiteX6" fmla="*/ 77240 w 520519"/>
              <a:gd name="connsiteY6" fmla="*/ 0 h 4634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20519" h="463431">
                <a:moveTo>
                  <a:pt x="77240" y="0"/>
                </a:moveTo>
                <a:lnTo>
                  <a:pt x="520519" y="0"/>
                </a:lnTo>
                <a:lnTo>
                  <a:pt x="520519" y="463431"/>
                </a:lnTo>
                <a:lnTo>
                  <a:pt x="77240" y="463431"/>
                </a:lnTo>
                <a:cubicBezTo>
                  <a:pt x="34582" y="463431"/>
                  <a:pt x="0" y="428849"/>
                  <a:pt x="0" y="386191"/>
                </a:cubicBezTo>
                <a:lnTo>
                  <a:pt x="0" y="77240"/>
                </a:lnTo>
                <a:cubicBezTo>
                  <a:pt x="0" y="34582"/>
                  <a:pt x="34582" y="0"/>
                  <a:pt x="77240" y="0"/>
                </a:cubicBezTo>
                <a:close/>
              </a:path>
            </a:pathLst>
          </a:cu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ounded Rectangle 17">
            <a:hlinkClick r:id="" action="ppaction://hlinkshowjump?jump=nextslide"/>
          </p:cNvPr>
          <p:cNvSpPr/>
          <p:nvPr/>
        </p:nvSpPr>
        <p:spPr>
          <a:xfrm>
            <a:off x="5332789" y="4930228"/>
            <a:ext cx="2334829" cy="463431"/>
          </a:xfrm>
          <a:prstGeom prst="roundRect">
            <a:avLst/>
          </a:prstGeom>
          <a:solidFill>
            <a:srgbClr val="18A0DB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TextBox 19">
            <a:hlinkClick r:id="rId3" action="ppaction://hlinksldjump"/>
          </p:cNvPr>
          <p:cNvSpPr txBox="1"/>
          <p:nvPr/>
        </p:nvSpPr>
        <p:spPr>
          <a:xfrm>
            <a:off x="5408272" y="4982855"/>
            <a:ext cx="4545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B</a:t>
            </a:r>
          </a:p>
        </p:txBody>
      </p:sp>
      <p:sp>
        <p:nvSpPr>
          <p:cNvPr id="22" name="TextBox 21">
            <a:hlinkClick r:id="rId3" action="ppaction://hlinksldjump"/>
          </p:cNvPr>
          <p:cNvSpPr txBox="1"/>
          <p:nvPr/>
        </p:nvSpPr>
        <p:spPr>
          <a:xfrm>
            <a:off x="5862810" y="4986744"/>
            <a:ext cx="18048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" pitchFamily="50" charset="0"/>
              </a:rPr>
              <a:t>the feather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11104" y="2739117"/>
            <a:ext cx="2713470" cy="1163866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8981" y="2166460"/>
            <a:ext cx="586551" cy="1943010"/>
          </a:xfrm>
          <a:prstGeom prst="rect">
            <a:avLst/>
          </a:prstGeom>
        </p:spPr>
      </p:pic>
      <p:sp>
        <p:nvSpPr>
          <p:cNvPr id="17" name="Rectangle 16">
            <a:hlinkClick r:id="rId2" action="ppaction://hlinksldjump"/>
          </p:cNvPr>
          <p:cNvSpPr/>
          <p:nvPr/>
        </p:nvSpPr>
        <p:spPr>
          <a:xfrm>
            <a:off x="1812022" y="2097248"/>
            <a:ext cx="1350628" cy="208046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Rectangle 24">
            <a:hlinkClick r:id="rId3" action="ppaction://hlinksldjump"/>
          </p:cNvPr>
          <p:cNvSpPr/>
          <p:nvPr/>
        </p:nvSpPr>
        <p:spPr>
          <a:xfrm>
            <a:off x="5085936" y="2676087"/>
            <a:ext cx="2774547" cy="131707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53646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00B050"/>
                </a:solidFill>
              </a:rPr>
              <a:t>Correct!</a:t>
            </a:r>
            <a:endParaRPr lang="en-GB" sz="3600" dirty="0"/>
          </a:p>
        </p:txBody>
      </p:sp>
      <p:sp>
        <p:nvSpPr>
          <p:cNvPr id="11" name="Freeform 10"/>
          <p:cNvSpPr/>
          <p:nvPr/>
        </p:nvSpPr>
        <p:spPr>
          <a:xfrm>
            <a:off x="3335524" y="4930229"/>
            <a:ext cx="520519" cy="463431"/>
          </a:xfrm>
          <a:custGeom>
            <a:avLst/>
            <a:gdLst>
              <a:gd name="connsiteX0" fmla="*/ 77240 w 520519"/>
              <a:gd name="connsiteY0" fmla="*/ 0 h 463431"/>
              <a:gd name="connsiteX1" fmla="*/ 520519 w 520519"/>
              <a:gd name="connsiteY1" fmla="*/ 0 h 463431"/>
              <a:gd name="connsiteX2" fmla="*/ 520519 w 520519"/>
              <a:gd name="connsiteY2" fmla="*/ 463431 h 463431"/>
              <a:gd name="connsiteX3" fmla="*/ 77240 w 520519"/>
              <a:gd name="connsiteY3" fmla="*/ 463431 h 463431"/>
              <a:gd name="connsiteX4" fmla="*/ 0 w 520519"/>
              <a:gd name="connsiteY4" fmla="*/ 386191 h 463431"/>
              <a:gd name="connsiteX5" fmla="*/ 0 w 520519"/>
              <a:gd name="connsiteY5" fmla="*/ 77240 h 463431"/>
              <a:gd name="connsiteX6" fmla="*/ 77240 w 520519"/>
              <a:gd name="connsiteY6" fmla="*/ 0 h 4634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20519" h="463431">
                <a:moveTo>
                  <a:pt x="77240" y="0"/>
                </a:moveTo>
                <a:lnTo>
                  <a:pt x="520519" y="0"/>
                </a:lnTo>
                <a:lnTo>
                  <a:pt x="520519" y="463431"/>
                </a:lnTo>
                <a:lnTo>
                  <a:pt x="77240" y="463431"/>
                </a:lnTo>
                <a:cubicBezTo>
                  <a:pt x="34582" y="463431"/>
                  <a:pt x="0" y="428849"/>
                  <a:pt x="0" y="386191"/>
                </a:cubicBezTo>
                <a:lnTo>
                  <a:pt x="0" y="77240"/>
                </a:lnTo>
                <a:cubicBezTo>
                  <a:pt x="0" y="34582"/>
                  <a:pt x="34582" y="0"/>
                  <a:pt x="77240" y="0"/>
                </a:cubicBezTo>
                <a:close/>
              </a:path>
            </a:pathLst>
          </a:cu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ounded Rectangle 11"/>
          <p:cNvSpPr/>
          <p:nvPr/>
        </p:nvSpPr>
        <p:spPr>
          <a:xfrm>
            <a:off x="3334731" y="4930562"/>
            <a:ext cx="2257878" cy="463431"/>
          </a:xfrm>
          <a:prstGeom prst="roundRect">
            <a:avLst/>
          </a:prstGeom>
          <a:solidFill>
            <a:srgbClr val="92D05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TextBox 13"/>
          <p:cNvSpPr txBox="1"/>
          <p:nvPr/>
        </p:nvSpPr>
        <p:spPr>
          <a:xfrm>
            <a:off x="3421596" y="4977277"/>
            <a:ext cx="5309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A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3864650" y="4968903"/>
            <a:ext cx="208689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" pitchFamily="50" charset="0"/>
              </a:rPr>
              <a:t>the glue stick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70394" y="2166460"/>
            <a:ext cx="586551" cy="1943010"/>
          </a:xfrm>
          <a:prstGeom prst="rect">
            <a:avLst/>
          </a:prstGeom>
        </p:spPr>
      </p:pic>
      <p:sp>
        <p:nvSpPr>
          <p:cNvPr id="13" name="Right Arrow 12">
            <a:hlinkClick r:id="rId3" action="ppaction://hlinksldjump"/>
          </p:cNvPr>
          <p:cNvSpPr/>
          <p:nvPr/>
        </p:nvSpPr>
        <p:spPr>
          <a:xfrm>
            <a:off x="7818539" y="5645791"/>
            <a:ext cx="511729" cy="478172"/>
          </a:xfrm>
          <a:prstGeom prst="rightArrow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278022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FF0000"/>
                </a:solidFill>
              </a:rPr>
              <a:t>Incorrect. Try again!</a:t>
            </a:r>
            <a:endParaRPr lang="en-GB" sz="3600" dirty="0"/>
          </a:p>
        </p:txBody>
      </p:sp>
      <p:sp>
        <p:nvSpPr>
          <p:cNvPr id="19" name="Freeform 18"/>
          <p:cNvSpPr/>
          <p:nvPr/>
        </p:nvSpPr>
        <p:spPr>
          <a:xfrm>
            <a:off x="3369765" y="4930229"/>
            <a:ext cx="520519" cy="463431"/>
          </a:xfrm>
          <a:custGeom>
            <a:avLst/>
            <a:gdLst>
              <a:gd name="connsiteX0" fmla="*/ 77240 w 520519"/>
              <a:gd name="connsiteY0" fmla="*/ 0 h 463431"/>
              <a:gd name="connsiteX1" fmla="*/ 520519 w 520519"/>
              <a:gd name="connsiteY1" fmla="*/ 0 h 463431"/>
              <a:gd name="connsiteX2" fmla="*/ 520519 w 520519"/>
              <a:gd name="connsiteY2" fmla="*/ 463431 h 463431"/>
              <a:gd name="connsiteX3" fmla="*/ 77240 w 520519"/>
              <a:gd name="connsiteY3" fmla="*/ 463431 h 463431"/>
              <a:gd name="connsiteX4" fmla="*/ 0 w 520519"/>
              <a:gd name="connsiteY4" fmla="*/ 386191 h 463431"/>
              <a:gd name="connsiteX5" fmla="*/ 0 w 520519"/>
              <a:gd name="connsiteY5" fmla="*/ 77240 h 463431"/>
              <a:gd name="connsiteX6" fmla="*/ 77240 w 520519"/>
              <a:gd name="connsiteY6" fmla="*/ 0 h 4634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20519" h="463431">
                <a:moveTo>
                  <a:pt x="77240" y="0"/>
                </a:moveTo>
                <a:lnTo>
                  <a:pt x="520519" y="0"/>
                </a:lnTo>
                <a:lnTo>
                  <a:pt x="520519" y="463431"/>
                </a:lnTo>
                <a:lnTo>
                  <a:pt x="77240" y="463431"/>
                </a:lnTo>
                <a:cubicBezTo>
                  <a:pt x="34582" y="463431"/>
                  <a:pt x="0" y="428849"/>
                  <a:pt x="0" y="386191"/>
                </a:cubicBezTo>
                <a:lnTo>
                  <a:pt x="0" y="77240"/>
                </a:lnTo>
                <a:cubicBezTo>
                  <a:pt x="0" y="34582"/>
                  <a:pt x="34582" y="0"/>
                  <a:pt x="77240" y="0"/>
                </a:cubicBezTo>
                <a:close/>
              </a:path>
            </a:pathLst>
          </a:cu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ounded Rectangle 17"/>
          <p:cNvSpPr/>
          <p:nvPr/>
        </p:nvSpPr>
        <p:spPr>
          <a:xfrm>
            <a:off x="3369765" y="4930228"/>
            <a:ext cx="2334829" cy="463431"/>
          </a:xfrm>
          <a:prstGeom prst="roundRect">
            <a:avLst/>
          </a:prstGeom>
          <a:solidFill>
            <a:srgbClr val="FF000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3445248" y="4982855"/>
            <a:ext cx="5309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B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3899786" y="4986744"/>
            <a:ext cx="17357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" pitchFamily="50" charset="0"/>
              </a:rPr>
              <a:t>the feather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8080" y="2739117"/>
            <a:ext cx="2713470" cy="1163866"/>
          </a:xfrm>
          <a:prstGeom prst="rect">
            <a:avLst/>
          </a:prstGeom>
        </p:spPr>
      </p:pic>
      <p:sp>
        <p:nvSpPr>
          <p:cNvPr id="13" name="Right Arrow 12">
            <a:hlinkClick r:id="rId3" action="ppaction://hlinksldjump"/>
          </p:cNvPr>
          <p:cNvSpPr/>
          <p:nvPr/>
        </p:nvSpPr>
        <p:spPr>
          <a:xfrm>
            <a:off x="7818539" y="5645791"/>
            <a:ext cx="511729" cy="478172"/>
          </a:xfrm>
          <a:prstGeom prst="rightArrow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04478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Which is lighter?</a:t>
            </a:r>
          </a:p>
        </p:txBody>
      </p:sp>
      <p:sp>
        <p:nvSpPr>
          <p:cNvPr id="11" name="Freeform 10"/>
          <p:cNvSpPr/>
          <p:nvPr/>
        </p:nvSpPr>
        <p:spPr>
          <a:xfrm>
            <a:off x="1364111" y="4930229"/>
            <a:ext cx="520519" cy="463431"/>
          </a:xfrm>
          <a:custGeom>
            <a:avLst/>
            <a:gdLst>
              <a:gd name="connsiteX0" fmla="*/ 77240 w 520519"/>
              <a:gd name="connsiteY0" fmla="*/ 0 h 463431"/>
              <a:gd name="connsiteX1" fmla="*/ 520519 w 520519"/>
              <a:gd name="connsiteY1" fmla="*/ 0 h 463431"/>
              <a:gd name="connsiteX2" fmla="*/ 520519 w 520519"/>
              <a:gd name="connsiteY2" fmla="*/ 463431 h 463431"/>
              <a:gd name="connsiteX3" fmla="*/ 77240 w 520519"/>
              <a:gd name="connsiteY3" fmla="*/ 463431 h 463431"/>
              <a:gd name="connsiteX4" fmla="*/ 0 w 520519"/>
              <a:gd name="connsiteY4" fmla="*/ 386191 h 463431"/>
              <a:gd name="connsiteX5" fmla="*/ 0 w 520519"/>
              <a:gd name="connsiteY5" fmla="*/ 77240 h 463431"/>
              <a:gd name="connsiteX6" fmla="*/ 77240 w 520519"/>
              <a:gd name="connsiteY6" fmla="*/ 0 h 4634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20519" h="463431">
                <a:moveTo>
                  <a:pt x="77240" y="0"/>
                </a:moveTo>
                <a:lnTo>
                  <a:pt x="520519" y="0"/>
                </a:lnTo>
                <a:lnTo>
                  <a:pt x="520519" y="463431"/>
                </a:lnTo>
                <a:lnTo>
                  <a:pt x="77240" y="463431"/>
                </a:lnTo>
                <a:cubicBezTo>
                  <a:pt x="34582" y="463431"/>
                  <a:pt x="0" y="428849"/>
                  <a:pt x="0" y="386191"/>
                </a:cubicBezTo>
                <a:lnTo>
                  <a:pt x="0" y="77240"/>
                </a:lnTo>
                <a:cubicBezTo>
                  <a:pt x="0" y="34582"/>
                  <a:pt x="34582" y="0"/>
                  <a:pt x="77240" y="0"/>
                </a:cubicBezTo>
                <a:close/>
              </a:path>
            </a:pathLst>
          </a:cu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ounded Rectangle 11">
            <a:hlinkClick r:id="rId2" action="ppaction://hlinksldjump"/>
          </p:cNvPr>
          <p:cNvSpPr/>
          <p:nvPr/>
        </p:nvSpPr>
        <p:spPr>
          <a:xfrm>
            <a:off x="1363318" y="4930562"/>
            <a:ext cx="2257878" cy="463431"/>
          </a:xfrm>
          <a:prstGeom prst="roundRect">
            <a:avLst/>
          </a:prstGeom>
          <a:solidFill>
            <a:srgbClr val="18A0DB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TextBox 13">
            <a:hlinkClick r:id="rId2" action="ppaction://hlinksldjump"/>
          </p:cNvPr>
          <p:cNvSpPr txBox="1"/>
          <p:nvPr/>
        </p:nvSpPr>
        <p:spPr>
          <a:xfrm>
            <a:off x="1450183" y="4977277"/>
            <a:ext cx="44305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A</a:t>
            </a:r>
          </a:p>
        </p:txBody>
      </p:sp>
      <p:sp>
        <p:nvSpPr>
          <p:cNvPr id="16" name="TextBox 15">
            <a:hlinkClick r:id="rId2" action="ppaction://hlinksldjump"/>
          </p:cNvPr>
          <p:cNvSpPr txBox="1"/>
          <p:nvPr/>
        </p:nvSpPr>
        <p:spPr>
          <a:xfrm>
            <a:off x="1893238" y="4968903"/>
            <a:ext cx="17279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" pitchFamily="50" charset="0"/>
              </a:rPr>
              <a:t>the hat</a:t>
            </a:r>
          </a:p>
        </p:txBody>
      </p:sp>
      <p:sp>
        <p:nvSpPr>
          <p:cNvPr id="19" name="Freeform 18"/>
          <p:cNvSpPr/>
          <p:nvPr/>
        </p:nvSpPr>
        <p:spPr>
          <a:xfrm>
            <a:off x="5332789" y="4930229"/>
            <a:ext cx="520519" cy="463431"/>
          </a:xfrm>
          <a:custGeom>
            <a:avLst/>
            <a:gdLst>
              <a:gd name="connsiteX0" fmla="*/ 77240 w 520519"/>
              <a:gd name="connsiteY0" fmla="*/ 0 h 463431"/>
              <a:gd name="connsiteX1" fmla="*/ 520519 w 520519"/>
              <a:gd name="connsiteY1" fmla="*/ 0 h 463431"/>
              <a:gd name="connsiteX2" fmla="*/ 520519 w 520519"/>
              <a:gd name="connsiteY2" fmla="*/ 463431 h 463431"/>
              <a:gd name="connsiteX3" fmla="*/ 77240 w 520519"/>
              <a:gd name="connsiteY3" fmla="*/ 463431 h 463431"/>
              <a:gd name="connsiteX4" fmla="*/ 0 w 520519"/>
              <a:gd name="connsiteY4" fmla="*/ 386191 h 463431"/>
              <a:gd name="connsiteX5" fmla="*/ 0 w 520519"/>
              <a:gd name="connsiteY5" fmla="*/ 77240 h 463431"/>
              <a:gd name="connsiteX6" fmla="*/ 77240 w 520519"/>
              <a:gd name="connsiteY6" fmla="*/ 0 h 4634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20519" h="463431">
                <a:moveTo>
                  <a:pt x="77240" y="0"/>
                </a:moveTo>
                <a:lnTo>
                  <a:pt x="520519" y="0"/>
                </a:lnTo>
                <a:lnTo>
                  <a:pt x="520519" y="463431"/>
                </a:lnTo>
                <a:lnTo>
                  <a:pt x="77240" y="463431"/>
                </a:lnTo>
                <a:cubicBezTo>
                  <a:pt x="34582" y="463431"/>
                  <a:pt x="0" y="428849"/>
                  <a:pt x="0" y="386191"/>
                </a:cubicBezTo>
                <a:lnTo>
                  <a:pt x="0" y="77240"/>
                </a:lnTo>
                <a:cubicBezTo>
                  <a:pt x="0" y="34582"/>
                  <a:pt x="34582" y="0"/>
                  <a:pt x="77240" y="0"/>
                </a:cubicBezTo>
                <a:close/>
              </a:path>
            </a:pathLst>
          </a:cu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ounded Rectangle 17">
            <a:hlinkClick r:id="rId3" action="ppaction://hlinksldjump"/>
          </p:cNvPr>
          <p:cNvSpPr/>
          <p:nvPr/>
        </p:nvSpPr>
        <p:spPr>
          <a:xfrm>
            <a:off x="5332789" y="4930228"/>
            <a:ext cx="2334829" cy="463431"/>
          </a:xfrm>
          <a:prstGeom prst="roundRect">
            <a:avLst/>
          </a:prstGeom>
          <a:solidFill>
            <a:srgbClr val="18A0DB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TextBox 19">
            <a:hlinkClick r:id="rId3" action="ppaction://hlinksldjump"/>
          </p:cNvPr>
          <p:cNvSpPr txBox="1"/>
          <p:nvPr/>
        </p:nvSpPr>
        <p:spPr>
          <a:xfrm>
            <a:off x="5408272" y="4982855"/>
            <a:ext cx="4545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B</a:t>
            </a:r>
          </a:p>
        </p:txBody>
      </p:sp>
      <p:sp>
        <p:nvSpPr>
          <p:cNvPr id="22" name="TextBox 21">
            <a:hlinkClick r:id="rId3" action="ppaction://hlinksldjump"/>
          </p:cNvPr>
          <p:cNvSpPr txBox="1"/>
          <p:nvPr/>
        </p:nvSpPr>
        <p:spPr>
          <a:xfrm>
            <a:off x="5862810" y="4986744"/>
            <a:ext cx="18048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" pitchFamily="50" charset="0"/>
              </a:rPr>
              <a:t>the laptop</a:t>
            </a:r>
          </a:p>
        </p:txBody>
      </p:sp>
      <p:pic>
        <p:nvPicPr>
          <p:cNvPr id="2" name="Picture 1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2789" y="2434806"/>
            <a:ext cx="2444767" cy="1697403"/>
          </a:xfrm>
          <a:prstGeom prst="rect">
            <a:avLst/>
          </a:prstGeom>
        </p:spPr>
      </p:pic>
      <p:pic>
        <p:nvPicPr>
          <p:cNvPr id="4" name="Picture 3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4370" y="2420983"/>
            <a:ext cx="1918468" cy="1862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99322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00B050"/>
                </a:solidFill>
              </a:rPr>
              <a:t>Correct!</a:t>
            </a:r>
            <a:endParaRPr lang="en-GB" sz="3600" dirty="0"/>
          </a:p>
        </p:txBody>
      </p:sp>
      <p:sp>
        <p:nvSpPr>
          <p:cNvPr id="11" name="Freeform 10"/>
          <p:cNvSpPr/>
          <p:nvPr/>
        </p:nvSpPr>
        <p:spPr>
          <a:xfrm>
            <a:off x="3512686" y="4930229"/>
            <a:ext cx="520519" cy="463431"/>
          </a:xfrm>
          <a:custGeom>
            <a:avLst/>
            <a:gdLst>
              <a:gd name="connsiteX0" fmla="*/ 77240 w 520519"/>
              <a:gd name="connsiteY0" fmla="*/ 0 h 463431"/>
              <a:gd name="connsiteX1" fmla="*/ 520519 w 520519"/>
              <a:gd name="connsiteY1" fmla="*/ 0 h 463431"/>
              <a:gd name="connsiteX2" fmla="*/ 520519 w 520519"/>
              <a:gd name="connsiteY2" fmla="*/ 463431 h 463431"/>
              <a:gd name="connsiteX3" fmla="*/ 77240 w 520519"/>
              <a:gd name="connsiteY3" fmla="*/ 463431 h 463431"/>
              <a:gd name="connsiteX4" fmla="*/ 0 w 520519"/>
              <a:gd name="connsiteY4" fmla="*/ 386191 h 463431"/>
              <a:gd name="connsiteX5" fmla="*/ 0 w 520519"/>
              <a:gd name="connsiteY5" fmla="*/ 77240 h 463431"/>
              <a:gd name="connsiteX6" fmla="*/ 77240 w 520519"/>
              <a:gd name="connsiteY6" fmla="*/ 0 h 4634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20519" h="463431">
                <a:moveTo>
                  <a:pt x="77240" y="0"/>
                </a:moveTo>
                <a:lnTo>
                  <a:pt x="520519" y="0"/>
                </a:lnTo>
                <a:lnTo>
                  <a:pt x="520519" y="463431"/>
                </a:lnTo>
                <a:lnTo>
                  <a:pt x="77240" y="463431"/>
                </a:lnTo>
                <a:cubicBezTo>
                  <a:pt x="34582" y="463431"/>
                  <a:pt x="0" y="428849"/>
                  <a:pt x="0" y="386191"/>
                </a:cubicBezTo>
                <a:lnTo>
                  <a:pt x="0" y="77240"/>
                </a:lnTo>
                <a:cubicBezTo>
                  <a:pt x="0" y="34582"/>
                  <a:pt x="34582" y="0"/>
                  <a:pt x="77240" y="0"/>
                </a:cubicBezTo>
                <a:close/>
              </a:path>
            </a:pathLst>
          </a:cu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ounded Rectangle 11"/>
          <p:cNvSpPr/>
          <p:nvPr/>
        </p:nvSpPr>
        <p:spPr>
          <a:xfrm>
            <a:off x="3511893" y="4930562"/>
            <a:ext cx="2257878" cy="463431"/>
          </a:xfrm>
          <a:prstGeom prst="roundRect">
            <a:avLst/>
          </a:prstGeom>
          <a:solidFill>
            <a:srgbClr val="92D05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TextBox 13"/>
          <p:cNvSpPr txBox="1"/>
          <p:nvPr/>
        </p:nvSpPr>
        <p:spPr>
          <a:xfrm>
            <a:off x="3598758" y="4977277"/>
            <a:ext cx="5309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A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4041812" y="4968903"/>
            <a:ext cx="208689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" pitchFamily="50" charset="0"/>
              </a:rPr>
              <a:t>the hat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11893" y="2420983"/>
            <a:ext cx="1918468" cy="1862450"/>
          </a:xfrm>
          <a:prstGeom prst="rect">
            <a:avLst/>
          </a:prstGeom>
        </p:spPr>
      </p:pic>
      <p:sp>
        <p:nvSpPr>
          <p:cNvPr id="13" name="Right Arrow 12">
            <a:hlinkClick r:id="rId3" action="ppaction://hlinksldjump"/>
          </p:cNvPr>
          <p:cNvSpPr/>
          <p:nvPr/>
        </p:nvSpPr>
        <p:spPr>
          <a:xfrm>
            <a:off x="7818539" y="5645791"/>
            <a:ext cx="511729" cy="478172"/>
          </a:xfrm>
          <a:prstGeom prst="rightArrow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291982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FF0000"/>
                </a:solidFill>
              </a:rPr>
              <a:t>Incorrect. Try again!</a:t>
            </a:r>
            <a:endParaRPr lang="en-GB" sz="3600" dirty="0"/>
          </a:p>
        </p:txBody>
      </p:sp>
      <p:sp>
        <p:nvSpPr>
          <p:cNvPr id="19" name="Freeform 18"/>
          <p:cNvSpPr/>
          <p:nvPr/>
        </p:nvSpPr>
        <p:spPr>
          <a:xfrm>
            <a:off x="3294264" y="4930229"/>
            <a:ext cx="520519" cy="463431"/>
          </a:xfrm>
          <a:custGeom>
            <a:avLst/>
            <a:gdLst>
              <a:gd name="connsiteX0" fmla="*/ 77240 w 520519"/>
              <a:gd name="connsiteY0" fmla="*/ 0 h 463431"/>
              <a:gd name="connsiteX1" fmla="*/ 520519 w 520519"/>
              <a:gd name="connsiteY1" fmla="*/ 0 h 463431"/>
              <a:gd name="connsiteX2" fmla="*/ 520519 w 520519"/>
              <a:gd name="connsiteY2" fmla="*/ 463431 h 463431"/>
              <a:gd name="connsiteX3" fmla="*/ 77240 w 520519"/>
              <a:gd name="connsiteY3" fmla="*/ 463431 h 463431"/>
              <a:gd name="connsiteX4" fmla="*/ 0 w 520519"/>
              <a:gd name="connsiteY4" fmla="*/ 386191 h 463431"/>
              <a:gd name="connsiteX5" fmla="*/ 0 w 520519"/>
              <a:gd name="connsiteY5" fmla="*/ 77240 h 463431"/>
              <a:gd name="connsiteX6" fmla="*/ 77240 w 520519"/>
              <a:gd name="connsiteY6" fmla="*/ 0 h 4634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20519" h="463431">
                <a:moveTo>
                  <a:pt x="77240" y="0"/>
                </a:moveTo>
                <a:lnTo>
                  <a:pt x="520519" y="0"/>
                </a:lnTo>
                <a:lnTo>
                  <a:pt x="520519" y="463431"/>
                </a:lnTo>
                <a:lnTo>
                  <a:pt x="77240" y="463431"/>
                </a:lnTo>
                <a:cubicBezTo>
                  <a:pt x="34582" y="463431"/>
                  <a:pt x="0" y="428849"/>
                  <a:pt x="0" y="386191"/>
                </a:cubicBezTo>
                <a:lnTo>
                  <a:pt x="0" y="77240"/>
                </a:lnTo>
                <a:cubicBezTo>
                  <a:pt x="0" y="34582"/>
                  <a:pt x="34582" y="0"/>
                  <a:pt x="77240" y="0"/>
                </a:cubicBezTo>
                <a:close/>
              </a:path>
            </a:pathLst>
          </a:cu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ounded Rectangle 17"/>
          <p:cNvSpPr/>
          <p:nvPr/>
        </p:nvSpPr>
        <p:spPr>
          <a:xfrm>
            <a:off x="3294264" y="4930228"/>
            <a:ext cx="2334829" cy="463431"/>
          </a:xfrm>
          <a:prstGeom prst="roundRect">
            <a:avLst/>
          </a:prstGeom>
          <a:solidFill>
            <a:srgbClr val="FF000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3369747" y="4982855"/>
            <a:ext cx="5309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B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3824285" y="4986744"/>
            <a:ext cx="17357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" pitchFamily="50" charset="0"/>
              </a:rPr>
              <a:t>the laptop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4264" y="2434806"/>
            <a:ext cx="2444767" cy="1697403"/>
          </a:xfrm>
          <a:prstGeom prst="rect">
            <a:avLst/>
          </a:prstGeom>
        </p:spPr>
      </p:pic>
      <p:sp>
        <p:nvSpPr>
          <p:cNvPr id="13" name="Right Arrow 12">
            <a:hlinkClick r:id="rId3" action="ppaction://hlinksldjump"/>
          </p:cNvPr>
          <p:cNvSpPr/>
          <p:nvPr/>
        </p:nvSpPr>
        <p:spPr>
          <a:xfrm>
            <a:off x="7818539" y="5645791"/>
            <a:ext cx="511729" cy="478172"/>
          </a:xfrm>
          <a:prstGeom prst="rightArrow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73214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Which is heavier?</a:t>
            </a:r>
          </a:p>
        </p:txBody>
      </p:sp>
      <p:sp>
        <p:nvSpPr>
          <p:cNvPr id="11" name="Freeform 10"/>
          <p:cNvSpPr/>
          <p:nvPr/>
        </p:nvSpPr>
        <p:spPr>
          <a:xfrm>
            <a:off x="1364111" y="4930229"/>
            <a:ext cx="520519" cy="463431"/>
          </a:xfrm>
          <a:custGeom>
            <a:avLst/>
            <a:gdLst>
              <a:gd name="connsiteX0" fmla="*/ 77240 w 520519"/>
              <a:gd name="connsiteY0" fmla="*/ 0 h 463431"/>
              <a:gd name="connsiteX1" fmla="*/ 520519 w 520519"/>
              <a:gd name="connsiteY1" fmla="*/ 0 h 463431"/>
              <a:gd name="connsiteX2" fmla="*/ 520519 w 520519"/>
              <a:gd name="connsiteY2" fmla="*/ 463431 h 463431"/>
              <a:gd name="connsiteX3" fmla="*/ 77240 w 520519"/>
              <a:gd name="connsiteY3" fmla="*/ 463431 h 463431"/>
              <a:gd name="connsiteX4" fmla="*/ 0 w 520519"/>
              <a:gd name="connsiteY4" fmla="*/ 386191 h 463431"/>
              <a:gd name="connsiteX5" fmla="*/ 0 w 520519"/>
              <a:gd name="connsiteY5" fmla="*/ 77240 h 463431"/>
              <a:gd name="connsiteX6" fmla="*/ 77240 w 520519"/>
              <a:gd name="connsiteY6" fmla="*/ 0 h 4634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20519" h="463431">
                <a:moveTo>
                  <a:pt x="77240" y="0"/>
                </a:moveTo>
                <a:lnTo>
                  <a:pt x="520519" y="0"/>
                </a:lnTo>
                <a:lnTo>
                  <a:pt x="520519" y="463431"/>
                </a:lnTo>
                <a:lnTo>
                  <a:pt x="77240" y="463431"/>
                </a:lnTo>
                <a:cubicBezTo>
                  <a:pt x="34582" y="463431"/>
                  <a:pt x="0" y="428849"/>
                  <a:pt x="0" y="386191"/>
                </a:cubicBezTo>
                <a:lnTo>
                  <a:pt x="0" y="77240"/>
                </a:lnTo>
                <a:cubicBezTo>
                  <a:pt x="0" y="34582"/>
                  <a:pt x="34582" y="0"/>
                  <a:pt x="77240" y="0"/>
                </a:cubicBezTo>
                <a:close/>
              </a:path>
            </a:pathLst>
          </a:cu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ounded Rectangle 11"/>
          <p:cNvSpPr/>
          <p:nvPr/>
        </p:nvSpPr>
        <p:spPr>
          <a:xfrm>
            <a:off x="1363318" y="4930562"/>
            <a:ext cx="2257878" cy="463431"/>
          </a:xfrm>
          <a:prstGeom prst="roundRect">
            <a:avLst/>
          </a:prstGeom>
          <a:solidFill>
            <a:srgbClr val="18A0DB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TextBox 13">
            <a:hlinkClick r:id="rId2" action="ppaction://hlinksldjump"/>
          </p:cNvPr>
          <p:cNvSpPr txBox="1"/>
          <p:nvPr/>
        </p:nvSpPr>
        <p:spPr>
          <a:xfrm>
            <a:off x="1450183" y="4977277"/>
            <a:ext cx="4335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A</a:t>
            </a:r>
          </a:p>
        </p:txBody>
      </p:sp>
      <p:sp>
        <p:nvSpPr>
          <p:cNvPr id="16" name="TextBox 15">
            <a:hlinkClick r:id="rId2" action="ppaction://hlinksldjump"/>
          </p:cNvPr>
          <p:cNvSpPr txBox="1"/>
          <p:nvPr/>
        </p:nvSpPr>
        <p:spPr>
          <a:xfrm>
            <a:off x="1893237" y="4968903"/>
            <a:ext cx="172795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" pitchFamily="50" charset="0"/>
              </a:rPr>
              <a:t>the chair</a:t>
            </a:r>
          </a:p>
        </p:txBody>
      </p:sp>
      <p:sp>
        <p:nvSpPr>
          <p:cNvPr id="19" name="Freeform 18"/>
          <p:cNvSpPr/>
          <p:nvPr/>
        </p:nvSpPr>
        <p:spPr>
          <a:xfrm>
            <a:off x="5332789" y="4930229"/>
            <a:ext cx="520519" cy="463431"/>
          </a:xfrm>
          <a:custGeom>
            <a:avLst/>
            <a:gdLst>
              <a:gd name="connsiteX0" fmla="*/ 77240 w 520519"/>
              <a:gd name="connsiteY0" fmla="*/ 0 h 463431"/>
              <a:gd name="connsiteX1" fmla="*/ 520519 w 520519"/>
              <a:gd name="connsiteY1" fmla="*/ 0 h 463431"/>
              <a:gd name="connsiteX2" fmla="*/ 520519 w 520519"/>
              <a:gd name="connsiteY2" fmla="*/ 463431 h 463431"/>
              <a:gd name="connsiteX3" fmla="*/ 77240 w 520519"/>
              <a:gd name="connsiteY3" fmla="*/ 463431 h 463431"/>
              <a:gd name="connsiteX4" fmla="*/ 0 w 520519"/>
              <a:gd name="connsiteY4" fmla="*/ 386191 h 463431"/>
              <a:gd name="connsiteX5" fmla="*/ 0 w 520519"/>
              <a:gd name="connsiteY5" fmla="*/ 77240 h 463431"/>
              <a:gd name="connsiteX6" fmla="*/ 77240 w 520519"/>
              <a:gd name="connsiteY6" fmla="*/ 0 h 4634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20519" h="463431">
                <a:moveTo>
                  <a:pt x="77240" y="0"/>
                </a:moveTo>
                <a:lnTo>
                  <a:pt x="520519" y="0"/>
                </a:lnTo>
                <a:lnTo>
                  <a:pt x="520519" y="463431"/>
                </a:lnTo>
                <a:lnTo>
                  <a:pt x="77240" y="463431"/>
                </a:lnTo>
                <a:cubicBezTo>
                  <a:pt x="34582" y="463431"/>
                  <a:pt x="0" y="428849"/>
                  <a:pt x="0" y="386191"/>
                </a:cubicBezTo>
                <a:lnTo>
                  <a:pt x="0" y="77240"/>
                </a:lnTo>
                <a:cubicBezTo>
                  <a:pt x="0" y="34582"/>
                  <a:pt x="34582" y="0"/>
                  <a:pt x="77240" y="0"/>
                </a:cubicBezTo>
                <a:close/>
              </a:path>
            </a:pathLst>
          </a:cu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ounded Rectangle 17">
            <a:hlinkClick r:id="" action="ppaction://hlinkshowjump?jump=nextslide"/>
          </p:cNvPr>
          <p:cNvSpPr/>
          <p:nvPr/>
        </p:nvSpPr>
        <p:spPr>
          <a:xfrm>
            <a:off x="5332789" y="4930228"/>
            <a:ext cx="2334829" cy="463431"/>
          </a:xfrm>
          <a:prstGeom prst="roundRect">
            <a:avLst/>
          </a:prstGeom>
          <a:solidFill>
            <a:srgbClr val="18A0DB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TextBox 19">
            <a:hlinkClick r:id="rId3" action="ppaction://hlinksldjump"/>
          </p:cNvPr>
          <p:cNvSpPr txBox="1"/>
          <p:nvPr/>
        </p:nvSpPr>
        <p:spPr>
          <a:xfrm>
            <a:off x="5408272" y="4982855"/>
            <a:ext cx="4450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B</a:t>
            </a:r>
          </a:p>
        </p:txBody>
      </p:sp>
      <p:sp>
        <p:nvSpPr>
          <p:cNvPr id="22" name="TextBox 21">
            <a:hlinkClick r:id="rId3" action="ppaction://hlinksldjump"/>
          </p:cNvPr>
          <p:cNvSpPr txBox="1"/>
          <p:nvPr/>
        </p:nvSpPr>
        <p:spPr>
          <a:xfrm>
            <a:off x="5862811" y="4986744"/>
            <a:ext cx="18048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" pitchFamily="50" charset="0"/>
              </a:rPr>
              <a:t>the hair ribbon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5725" y="1863051"/>
            <a:ext cx="1933063" cy="262285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83349" y="2878374"/>
            <a:ext cx="2143418" cy="1101252"/>
          </a:xfrm>
          <a:prstGeom prst="rect">
            <a:avLst/>
          </a:prstGeom>
        </p:spPr>
      </p:pic>
      <p:sp>
        <p:nvSpPr>
          <p:cNvPr id="2" name="Rectangle 1">
            <a:hlinkClick r:id="rId2" action="ppaction://hlinksldjump"/>
          </p:cNvPr>
          <p:cNvSpPr/>
          <p:nvPr/>
        </p:nvSpPr>
        <p:spPr>
          <a:xfrm>
            <a:off x="1483739" y="1829495"/>
            <a:ext cx="2008606" cy="270056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ectangle 16">
            <a:hlinkClick r:id="rId3" action="ppaction://hlinksldjump"/>
          </p:cNvPr>
          <p:cNvSpPr/>
          <p:nvPr/>
        </p:nvSpPr>
        <p:spPr>
          <a:xfrm>
            <a:off x="5466571" y="2843868"/>
            <a:ext cx="2184269" cy="116931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44584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00B050"/>
                </a:solidFill>
              </a:rPr>
              <a:t>Correct!</a:t>
            </a:r>
            <a:endParaRPr lang="en-GB" sz="3600" dirty="0"/>
          </a:p>
        </p:txBody>
      </p:sp>
      <p:sp>
        <p:nvSpPr>
          <p:cNvPr id="11" name="Freeform 10"/>
          <p:cNvSpPr/>
          <p:nvPr/>
        </p:nvSpPr>
        <p:spPr>
          <a:xfrm>
            <a:off x="3394247" y="4930229"/>
            <a:ext cx="520519" cy="463431"/>
          </a:xfrm>
          <a:custGeom>
            <a:avLst/>
            <a:gdLst>
              <a:gd name="connsiteX0" fmla="*/ 77240 w 520519"/>
              <a:gd name="connsiteY0" fmla="*/ 0 h 463431"/>
              <a:gd name="connsiteX1" fmla="*/ 520519 w 520519"/>
              <a:gd name="connsiteY1" fmla="*/ 0 h 463431"/>
              <a:gd name="connsiteX2" fmla="*/ 520519 w 520519"/>
              <a:gd name="connsiteY2" fmla="*/ 463431 h 463431"/>
              <a:gd name="connsiteX3" fmla="*/ 77240 w 520519"/>
              <a:gd name="connsiteY3" fmla="*/ 463431 h 463431"/>
              <a:gd name="connsiteX4" fmla="*/ 0 w 520519"/>
              <a:gd name="connsiteY4" fmla="*/ 386191 h 463431"/>
              <a:gd name="connsiteX5" fmla="*/ 0 w 520519"/>
              <a:gd name="connsiteY5" fmla="*/ 77240 h 463431"/>
              <a:gd name="connsiteX6" fmla="*/ 77240 w 520519"/>
              <a:gd name="connsiteY6" fmla="*/ 0 h 4634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20519" h="463431">
                <a:moveTo>
                  <a:pt x="77240" y="0"/>
                </a:moveTo>
                <a:lnTo>
                  <a:pt x="520519" y="0"/>
                </a:lnTo>
                <a:lnTo>
                  <a:pt x="520519" y="463431"/>
                </a:lnTo>
                <a:lnTo>
                  <a:pt x="77240" y="463431"/>
                </a:lnTo>
                <a:cubicBezTo>
                  <a:pt x="34582" y="463431"/>
                  <a:pt x="0" y="428849"/>
                  <a:pt x="0" y="386191"/>
                </a:cubicBezTo>
                <a:lnTo>
                  <a:pt x="0" y="77240"/>
                </a:lnTo>
                <a:cubicBezTo>
                  <a:pt x="0" y="34582"/>
                  <a:pt x="34582" y="0"/>
                  <a:pt x="77240" y="0"/>
                </a:cubicBezTo>
                <a:close/>
              </a:path>
            </a:pathLst>
          </a:cu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ounded Rectangle 11"/>
          <p:cNvSpPr/>
          <p:nvPr/>
        </p:nvSpPr>
        <p:spPr>
          <a:xfrm>
            <a:off x="3393454" y="4930562"/>
            <a:ext cx="2257878" cy="463431"/>
          </a:xfrm>
          <a:prstGeom prst="roundRect">
            <a:avLst/>
          </a:prstGeom>
          <a:solidFill>
            <a:srgbClr val="92D05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TextBox 13"/>
          <p:cNvSpPr txBox="1"/>
          <p:nvPr/>
        </p:nvSpPr>
        <p:spPr>
          <a:xfrm>
            <a:off x="3480319" y="4977277"/>
            <a:ext cx="5309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A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3923373" y="4968903"/>
            <a:ext cx="208689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" pitchFamily="50" charset="0"/>
              </a:rPr>
              <a:t>the chair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55861" y="1863051"/>
            <a:ext cx="1933063" cy="2622850"/>
          </a:xfrm>
          <a:prstGeom prst="rect">
            <a:avLst/>
          </a:prstGeom>
        </p:spPr>
      </p:pic>
      <p:sp>
        <p:nvSpPr>
          <p:cNvPr id="15" name="Right Arrow 14">
            <a:hlinkClick r:id="rId3" action="ppaction://hlinksldjump"/>
          </p:cNvPr>
          <p:cNvSpPr/>
          <p:nvPr/>
        </p:nvSpPr>
        <p:spPr>
          <a:xfrm>
            <a:off x="7818539" y="5645791"/>
            <a:ext cx="511729" cy="478172"/>
          </a:xfrm>
          <a:prstGeom prst="rightArrow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42473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FF0000"/>
                </a:solidFill>
              </a:rPr>
              <a:t>Incorrect. Try again!</a:t>
            </a:r>
            <a:endParaRPr lang="en-GB" sz="3600" dirty="0"/>
          </a:p>
        </p:txBody>
      </p:sp>
      <p:sp>
        <p:nvSpPr>
          <p:cNvPr id="19" name="Freeform 18"/>
          <p:cNvSpPr/>
          <p:nvPr/>
        </p:nvSpPr>
        <p:spPr>
          <a:xfrm>
            <a:off x="3210375" y="4930229"/>
            <a:ext cx="520519" cy="463431"/>
          </a:xfrm>
          <a:custGeom>
            <a:avLst/>
            <a:gdLst>
              <a:gd name="connsiteX0" fmla="*/ 77240 w 520519"/>
              <a:gd name="connsiteY0" fmla="*/ 0 h 463431"/>
              <a:gd name="connsiteX1" fmla="*/ 520519 w 520519"/>
              <a:gd name="connsiteY1" fmla="*/ 0 h 463431"/>
              <a:gd name="connsiteX2" fmla="*/ 520519 w 520519"/>
              <a:gd name="connsiteY2" fmla="*/ 463431 h 463431"/>
              <a:gd name="connsiteX3" fmla="*/ 77240 w 520519"/>
              <a:gd name="connsiteY3" fmla="*/ 463431 h 463431"/>
              <a:gd name="connsiteX4" fmla="*/ 0 w 520519"/>
              <a:gd name="connsiteY4" fmla="*/ 386191 h 463431"/>
              <a:gd name="connsiteX5" fmla="*/ 0 w 520519"/>
              <a:gd name="connsiteY5" fmla="*/ 77240 h 463431"/>
              <a:gd name="connsiteX6" fmla="*/ 77240 w 520519"/>
              <a:gd name="connsiteY6" fmla="*/ 0 h 4634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20519" h="463431">
                <a:moveTo>
                  <a:pt x="77240" y="0"/>
                </a:moveTo>
                <a:lnTo>
                  <a:pt x="520519" y="0"/>
                </a:lnTo>
                <a:lnTo>
                  <a:pt x="520519" y="463431"/>
                </a:lnTo>
                <a:lnTo>
                  <a:pt x="77240" y="463431"/>
                </a:lnTo>
                <a:cubicBezTo>
                  <a:pt x="34582" y="463431"/>
                  <a:pt x="0" y="428849"/>
                  <a:pt x="0" y="386191"/>
                </a:cubicBezTo>
                <a:lnTo>
                  <a:pt x="0" y="77240"/>
                </a:lnTo>
                <a:cubicBezTo>
                  <a:pt x="0" y="34582"/>
                  <a:pt x="34582" y="0"/>
                  <a:pt x="77240" y="0"/>
                </a:cubicBezTo>
                <a:close/>
              </a:path>
            </a:pathLst>
          </a:cu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ounded Rectangle 17"/>
          <p:cNvSpPr/>
          <p:nvPr/>
        </p:nvSpPr>
        <p:spPr>
          <a:xfrm>
            <a:off x="3210375" y="4930228"/>
            <a:ext cx="2334829" cy="463431"/>
          </a:xfrm>
          <a:prstGeom prst="roundRect">
            <a:avLst/>
          </a:prstGeom>
          <a:solidFill>
            <a:srgbClr val="FF000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3285858" y="4982855"/>
            <a:ext cx="5309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B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3740396" y="4986744"/>
            <a:ext cx="210961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" pitchFamily="50" charset="0"/>
              </a:rPr>
              <a:t>the hair ribbon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60935" y="2878374"/>
            <a:ext cx="2143418" cy="1101252"/>
          </a:xfrm>
          <a:prstGeom prst="rect">
            <a:avLst/>
          </a:prstGeom>
        </p:spPr>
      </p:pic>
      <p:sp>
        <p:nvSpPr>
          <p:cNvPr id="15" name="Right Arrow 14">
            <a:hlinkClick r:id="rId3" action="ppaction://hlinksldjump"/>
          </p:cNvPr>
          <p:cNvSpPr/>
          <p:nvPr/>
        </p:nvSpPr>
        <p:spPr>
          <a:xfrm>
            <a:off x="7818539" y="5645791"/>
            <a:ext cx="511729" cy="478172"/>
          </a:xfrm>
          <a:prstGeom prst="rightArrow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74993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Which is lighter?</a:t>
            </a:r>
          </a:p>
        </p:txBody>
      </p:sp>
      <p:sp>
        <p:nvSpPr>
          <p:cNvPr id="11" name="Freeform 10"/>
          <p:cNvSpPr/>
          <p:nvPr/>
        </p:nvSpPr>
        <p:spPr>
          <a:xfrm>
            <a:off x="1364111" y="4930229"/>
            <a:ext cx="520519" cy="463431"/>
          </a:xfrm>
          <a:custGeom>
            <a:avLst/>
            <a:gdLst>
              <a:gd name="connsiteX0" fmla="*/ 77240 w 520519"/>
              <a:gd name="connsiteY0" fmla="*/ 0 h 463431"/>
              <a:gd name="connsiteX1" fmla="*/ 520519 w 520519"/>
              <a:gd name="connsiteY1" fmla="*/ 0 h 463431"/>
              <a:gd name="connsiteX2" fmla="*/ 520519 w 520519"/>
              <a:gd name="connsiteY2" fmla="*/ 463431 h 463431"/>
              <a:gd name="connsiteX3" fmla="*/ 77240 w 520519"/>
              <a:gd name="connsiteY3" fmla="*/ 463431 h 463431"/>
              <a:gd name="connsiteX4" fmla="*/ 0 w 520519"/>
              <a:gd name="connsiteY4" fmla="*/ 386191 h 463431"/>
              <a:gd name="connsiteX5" fmla="*/ 0 w 520519"/>
              <a:gd name="connsiteY5" fmla="*/ 77240 h 463431"/>
              <a:gd name="connsiteX6" fmla="*/ 77240 w 520519"/>
              <a:gd name="connsiteY6" fmla="*/ 0 h 4634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20519" h="463431">
                <a:moveTo>
                  <a:pt x="77240" y="0"/>
                </a:moveTo>
                <a:lnTo>
                  <a:pt x="520519" y="0"/>
                </a:lnTo>
                <a:lnTo>
                  <a:pt x="520519" y="463431"/>
                </a:lnTo>
                <a:lnTo>
                  <a:pt x="77240" y="463431"/>
                </a:lnTo>
                <a:cubicBezTo>
                  <a:pt x="34582" y="463431"/>
                  <a:pt x="0" y="428849"/>
                  <a:pt x="0" y="386191"/>
                </a:cubicBezTo>
                <a:lnTo>
                  <a:pt x="0" y="77240"/>
                </a:lnTo>
                <a:cubicBezTo>
                  <a:pt x="0" y="34582"/>
                  <a:pt x="34582" y="0"/>
                  <a:pt x="77240" y="0"/>
                </a:cubicBezTo>
                <a:close/>
              </a:path>
            </a:pathLst>
          </a:cu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ounded Rectangle 11"/>
          <p:cNvSpPr/>
          <p:nvPr/>
        </p:nvSpPr>
        <p:spPr>
          <a:xfrm>
            <a:off x="1363318" y="4930562"/>
            <a:ext cx="2257878" cy="463431"/>
          </a:xfrm>
          <a:prstGeom prst="roundRect">
            <a:avLst/>
          </a:prstGeom>
          <a:solidFill>
            <a:srgbClr val="18A0DB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TextBox 13">
            <a:hlinkClick r:id="rId2" action="ppaction://hlinksldjump"/>
          </p:cNvPr>
          <p:cNvSpPr txBox="1"/>
          <p:nvPr/>
        </p:nvSpPr>
        <p:spPr>
          <a:xfrm>
            <a:off x="1450183" y="4977277"/>
            <a:ext cx="4335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A</a:t>
            </a:r>
          </a:p>
        </p:txBody>
      </p:sp>
      <p:sp>
        <p:nvSpPr>
          <p:cNvPr id="16" name="TextBox 15">
            <a:hlinkClick r:id="rId2" action="ppaction://hlinksldjump"/>
          </p:cNvPr>
          <p:cNvSpPr txBox="1"/>
          <p:nvPr/>
        </p:nvSpPr>
        <p:spPr>
          <a:xfrm>
            <a:off x="1893237" y="4968903"/>
            <a:ext cx="172795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" pitchFamily="50" charset="0"/>
              </a:rPr>
              <a:t>the vase</a:t>
            </a:r>
          </a:p>
        </p:txBody>
      </p:sp>
      <p:sp>
        <p:nvSpPr>
          <p:cNvPr id="19" name="Freeform 18"/>
          <p:cNvSpPr/>
          <p:nvPr/>
        </p:nvSpPr>
        <p:spPr>
          <a:xfrm>
            <a:off x="5332789" y="4930229"/>
            <a:ext cx="520519" cy="463431"/>
          </a:xfrm>
          <a:custGeom>
            <a:avLst/>
            <a:gdLst>
              <a:gd name="connsiteX0" fmla="*/ 77240 w 520519"/>
              <a:gd name="connsiteY0" fmla="*/ 0 h 463431"/>
              <a:gd name="connsiteX1" fmla="*/ 520519 w 520519"/>
              <a:gd name="connsiteY1" fmla="*/ 0 h 463431"/>
              <a:gd name="connsiteX2" fmla="*/ 520519 w 520519"/>
              <a:gd name="connsiteY2" fmla="*/ 463431 h 463431"/>
              <a:gd name="connsiteX3" fmla="*/ 77240 w 520519"/>
              <a:gd name="connsiteY3" fmla="*/ 463431 h 463431"/>
              <a:gd name="connsiteX4" fmla="*/ 0 w 520519"/>
              <a:gd name="connsiteY4" fmla="*/ 386191 h 463431"/>
              <a:gd name="connsiteX5" fmla="*/ 0 w 520519"/>
              <a:gd name="connsiteY5" fmla="*/ 77240 h 463431"/>
              <a:gd name="connsiteX6" fmla="*/ 77240 w 520519"/>
              <a:gd name="connsiteY6" fmla="*/ 0 h 4634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20519" h="463431">
                <a:moveTo>
                  <a:pt x="77240" y="0"/>
                </a:moveTo>
                <a:lnTo>
                  <a:pt x="520519" y="0"/>
                </a:lnTo>
                <a:lnTo>
                  <a:pt x="520519" y="463431"/>
                </a:lnTo>
                <a:lnTo>
                  <a:pt x="77240" y="463431"/>
                </a:lnTo>
                <a:cubicBezTo>
                  <a:pt x="34582" y="463431"/>
                  <a:pt x="0" y="428849"/>
                  <a:pt x="0" y="386191"/>
                </a:cubicBezTo>
                <a:lnTo>
                  <a:pt x="0" y="77240"/>
                </a:lnTo>
                <a:cubicBezTo>
                  <a:pt x="0" y="34582"/>
                  <a:pt x="34582" y="0"/>
                  <a:pt x="77240" y="0"/>
                </a:cubicBezTo>
                <a:close/>
              </a:path>
            </a:pathLst>
          </a:cu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ounded Rectangle 17">
            <a:hlinkClick r:id="" action="ppaction://hlinkshowjump?jump=nextslide"/>
          </p:cNvPr>
          <p:cNvSpPr/>
          <p:nvPr/>
        </p:nvSpPr>
        <p:spPr>
          <a:xfrm>
            <a:off x="5332789" y="4930228"/>
            <a:ext cx="2334829" cy="463431"/>
          </a:xfrm>
          <a:prstGeom prst="roundRect">
            <a:avLst/>
          </a:prstGeom>
          <a:solidFill>
            <a:srgbClr val="18A0DB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TextBox 19">
            <a:hlinkClick r:id="rId3" action="ppaction://hlinksldjump"/>
          </p:cNvPr>
          <p:cNvSpPr txBox="1"/>
          <p:nvPr/>
        </p:nvSpPr>
        <p:spPr>
          <a:xfrm>
            <a:off x="5408272" y="4982855"/>
            <a:ext cx="45453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B</a:t>
            </a:r>
          </a:p>
        </p:txBody>
      </p:sp>
      <p:sp>
        <p:nvSpPr>
          <p:cNvPr id="22" name="TextBox 21">
            <a:hlinkClick r:id="rId3" action="ppaction://hlinksldjump"/>
          </p:cNvPr>
          <p:cNvSpPr txBox="1"/>
          <p:nvPr/>
        </p:nvSpPr>
        <p:spPr>
          <a:xfrm>
            <a:off x="5862811" y="4986744"/>
            <a:ext cx="18048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" pitchFamily="50" charset="0"/>
              </a:rPr>
              <a:t>the pencil</a:t>
            </a:r>
          </a:p>
        </p:txBody>
      </p:sp>
      <p:pic>
        <p:nvPicPr>
          <p:cNvPr id="2" name="Picture 1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8815" y="1922742"/>
            <a:ext cx="906884" cy="2614461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84218" y="2348562"/>
            <a:ext cx="1598286" cy="1944975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266738" y="1473201"/>
            <a:ext cx="2413130" cy="426486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>
            <a:hlinkClick r:id="rId3" action="ppaction://hlinksldjump"/>
          </p:cNvPr>
          <p:cNvSpPr/>
          <p:nvPr/>
        </p:nvSpPr>
        <p:spPr>
          <a:xfrm>
            <a:off x="5603846" y="2281807"/>
            <a:ext cx="1761688" cy="209791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640064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1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00B050"/>
                </a:solidFill>
              </a:rPr>
              <a:t>Correct!</a:t>
            </a:r>
            <a:endParaRPr lang="en-GB" sz="3600" dirty="0"/>
          </a:p>
        </p:txBody>
      </p:sp>
      <p:sp>
        <p:nvSpPr>
          <p:cNvPr id="19" name="Freeform 18"/>
          <p:cNvSpPr/>
          <p:nvPr/>
        </p:nvSpPr>
        <p:spPr>
          <a:xfrm>
            <a:off x="3478822" y="4930229"/>
            <a:ext cx="520519" cy="463431"/>
          </a:xfrm>
          <a:custGeom>
            <a:avLst/>
            <a:gdLst>
              <a:gd name="connsiteX0" fmla="*/ 77240 w 520519"/>
              <a:gd name="connsiteY0" fmla="*/ 0 h 463431"/>
              <a:gd name="connsiteX1" fmla="*/ 520519 w 520519"/>
              <a:gd name="connsiteY1" fmla="*/ 0 h 463431"/>
              <a:gd name="connsiteX2" fmla="*/ 520519 w 520519"/>
              <a:gd name="connsiteY2" fmla="*/ 463431 h 463431"/>
              <a:gd name="connsiteX3" fmla="*/ 77240 w 520519"/>
              <a:gd name="connsiteY3" fmla="*/ 463431 h 463431"/>
              <a:gd name="connsiteX4" fmla="*/ 0 w 520519"/>
              <a:gd name="connsiteY4" fmla="*/ 386191 h 463431"/>
              <a:gd name="connsiteX5" fmla="*/ 0 w 520519"/>
              <a:gd name="connsiteY5" fmla="*/ 77240 h 463431"/>
              <a:gd name="connsiteX6" fmla="*/ 77240 w 520519"/>
              <a:gd name="connsiteY6" fmla="*/ 0 h 4634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20519" h="463431">
                <a:moveTo>
                  <a:pt x="77240" y="0"/>
                </a:moveTo>
                <a:lnTo>
                  <a:pt x="520519" y="0"/>
                </a:lnTo>
                <a:lnTo>
                  <a:pt x="520519" y="463431"/>
                </a:lnTo>
                <a:lnTo>
                  <a:pt x="77240" y="463431"/>
                </a:lnTo>
                <a:cubicBezTo>
                  <a:pt x="34582" y="463431"/>
                  <a:pt x="0" y="428849"/>
                  <a:pt x="0" y="386191"/>
                </a:cubicBezTo>
                <a:lnTo>
                  <a:pt x="0" y="77240"/>
                </a:lnTo>
                <a:cubicBezTo>
                  <a:pt x="0" y="34582"/>
                  <a:pt x="34582" y="0"/>
                  <a:pt x="77240" y="0"/>
                </a:cubicBezTo>
                <a:close/>
              </a:path>
            </a:pathLst>
          </a:cu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ounded Rectangle 17"/>
          <p:cNvSpPr/>
          <p:nvPr/>
        </p:nvSpPr>
        <p:spPr>
          <a:xfrm>
            <a:off x="3478822" y="4930228"/>
            <a:ext cx="2334829" cy="463431"/>
          </a:xfrm>
          <a:prstGeom prst="roundRect">
            <a:avLst/>
          </a:prstGeom>
          <a:solidFill>
            <a:srgbClr val="92D05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3554305" y="4982855"/>
            <a:ext cx="5309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B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4008843" y="4986744"/>
            <a:ext cx="210961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" pitchFamily="50" charset="0"/>
              </a:rPr>
              <a:t>the pencil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0251" y="2348562"/>
            <a:ext cx="1598286" cy="1944975"/>
          </a:xfrm>
          <a:prstGeom prst="rect">
            <a:avLst/>
          </a:prstGeom>
        </p:spPr>
      </p:pic>
      <p:sp>
        <p:nvSpPr>
          <p:cNvPr id="13" name="Right Arrow 12">
            <a:hlinkClick r:id="rId3" action="ppaction://hlinksldjump"/>
          </p:cNvPr>
          <p:cNvSpPr/>
          <p:nvPr/>
        </p:nvSpPr>
        <p:spPr>
          <a:xfrm>
            <a:off x="7818539" y="5645791"/>
            <a:ext cx="511729" cy="478172"/>
          </a:xfrm>
          <a:prstGeom prst="rightArrow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10266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FF0000"/>
                </a:solidFill>
              </a:rPr>
              <a:t>Incorrect. Try again!</a:t>
            </a:r>
            <a:endParaRPr lang="en-GB" sz="3600" dirty="0"/>
          </a:p>
        </p:txBody>
      </p:sp>
      <p:sp>
        <p:nvSpPr>
          <p:cNvPr id="11" name="Freeform 10"/>
          <p:cNvSpPr/>
          <p:nvPr/>
        </p:nvSpPr>
        <p:spPr>
          <a:xfrm>
            <a:off x="3343913" y="4930229"/>
            <a:ext cx="520519" cy="463431"/>
          </a:xfrm>
          <a:custGeom>
            <a:avLst/>
            <a:gdLst>
              <a:gd name="connsiteX0" fmla="*/ 77240 w 520519"/>
              <a:gd name="connsiteY0" fmla="*/ 0 h 463431"/>
              <a:gd name="connsiteX1" fmla="*/ 520519 w 520519"/>
              <a:gd name="connsiteY1" fmla="*/ 0 h 463431"/>
              <a:gd name="connsiteX2" fmla="*/ 520519 w 520519"/>
              <a:gd name="connsiteY2" fmla="*/ 463431 h 463431"/>
              <a:gd name="connsiteX3" fmla="*/ 77240 w 520519"/>
              <a:gd name="connsiteY3" fmla="*/ 463431 h 463431"/>
              <a:gd name="connsiteX4" fmla="*/ 0 w 520519"/>
              <a:gd name="connsiteY4" fmla="*/ 386191 h 463431"/>
              <a:gd name="connsiteX5" fmla="*/ 0 w 520519"/>
              <a:gd name="connsiteY5" fmla="*/ 77240 h 463431"/>
              <a:gd name="connsiteX6" fmla="*/ 77240 w 520519"/>
              <a:gd name="connsiteY6" fmla="*/ 0 h 4634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20519" h="463431">
                <a:moveTo>
                  <a:pt x="77240" y="0"/>
                </a:moveTo>
                <a:lnTo>
                  <a:pt x="520519" y="0"/>
                </a:lnTo>
                <a:lnTo>
                  <a:pt x="520519" y="463431"/>
                </a:lnTo>
                <a:lnTo>
                  <a:pt x="77240" y="463431"/>
                </a:lnTo>
                <a:cubicBezTo>
                  <a:pt x="34582" y="463431"/>
                  <a:pt x="0" y="428849"/>
                  <a:pt x="0" y="386191"/>
                </a:cubicBezTo>
                <a:lnTo>
                  <a:pt x="0" y="77240"/>
                </a:lnTo>
                <a:cubicBezTo>
                  <a:pt x="0" y="34582"/>
                  <a:pt x="34582" y="0"/>
                  <a:pt x="77240" y="0"/>
                </a:cubicBezTo>
                <a:close/>
              </a:path>
            </a:pathLst>
          </a:cu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ounded Rectangle 11"/>
          <p:cNvSpPr/>
          <p:nvPr/>
        </p:nvSpPr>
        <p:spPr>
          <a:xfrm>
            <a:off x="3343120" y="4930562"/>
            <a:ext cx="2257878" cy="463431"/>
          </a:xfrm>
          <a:prstGeom prst="roundRect">
            <a:avLst/>
          </a:prstGeom>
          <a:solidFill>
            <a:srgbClr val="FF000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TextBox 13"/>
          <p:cNvSpPr txBox="1"/>
          <p:nvPr/>
        </p:nvSpPr>
        <p:spPr>
          <a:xfrm>
            <a:off x="3429985" y="4977277"/>
            <a:ext cx="5309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A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3873039" y="4968903"/>
            <a:ext cx="208689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" pitchFamily="50" charset="0"/>
              </a:rPr>
              <a:t>the vase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18617" y="1922742"/>
            <a:ext cx="906884" cy="2614461"/>
          </a:xfrm>
          <a:prstGeom prst="rect">
            <a:avLst/>
          </a:prstGeom>
        </p:spPr>
      </p:pic>
      <p:sp>
        <p:nvSpPr>
          <p:cNvPr id="13" name="Right Arrow 12">
            <a:hlinkClick r:id="rId3" action="ppaction://hlinksldjump"/>
          </p:cNvPr>
          <p:cNvSpPr/>
          <p:nvPr/>
        </p:nvSpPr>
        <p:spPr>
          <a:xfrm>
            <a:off x="7818539" y="5645791"/>
            <a:ext cx="511729" cy="478172"/>
          </a:xfrm>
          <a:prstGeom prst="rightArrow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64910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Which is heavier?</a:t>
            </a:r>
          </a:p>
        </p:txBody>
      </p:sp>
      <p:sp>
        <p:nvSpPr>
          <p:cNvPr id="11" name="Freeform 10"/>
          <p:cNvSpPr/>
          <p:nvPr/>
        </p:nvSpPr>
        <p:spPr>
          <a:xfrm>
            <a:off x="1364111" y="4930229"/>
            <a:ext cx="520519" cy="463431"/>
          </a:xfrm>
          <a:custGeom>
            <a:avLst/>
            <a:gdLst>
              <a:gd name="connsiteX0" fmla="*/ 77240 w 520519"/>
              <a:gd name="connsiteY0" fmla="*/ 0 h 463431"/>
              <a:gd name="connsiteX1" fmla="*/ 520519 w 520519"/>
              <a:gd name="connsiteY1" fmla="*/ 0 h 463431"/>
              <a:gd name="connsiteX2" fmla="*/ 520519 w 520519"/>
              <a:gd name="connsiteY2" fmla="*/ 463431 h 463431"/>
              <a:gd name="connsiteX3" fmla="*/ 77240 w 520519"/>
              <a:gd name="connsiteY3" fmla="*/ 463431 h 463431"/>
              <a:gd name="connsiteX4" fmla="*/ 0 w 520519"/>
              <a:gd name="connsiteY4" fmla="*/ 386191 h 463431"/>
              <a:gd name="connsiteX5" fmla="*/ 0 w 520519"/>
              <a:gd name="connsiteY5" fmla="*/ 77240 h 463431"/>
              <a:gd name="connsiteX6" fmla="*/ 77240 w 520519"/>
              <a:gd name="connsiteY6" fmla="*/ 0 h 4634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20519" h="463431">
                <a:moveTo>
                  <a:pt x="77240" y="0"/>
                </a:moveTo>
                <a:lnTo>
                  <a:pt x="520519" y="0"/>
                </a:lnTo>
                <a:lnTo>
                  <a:pt x="520519" y="463431"/>
                </a:lnTo>
                <a:lnTo>
                  <a:pt x="77240" y="463431"/>
                </a:lnTo>
                <a:cubicBezTo>
                  <a:pt x="34582" y="463431"/>
                  <a:pt x="0" y="428849"/>
                  <a:pt x="0" y="386191"/>
                </a:cubicBezTo>
                <a:lnTo>
                  <a:pt x="0" y="77240"/>
                </a:lnTo>
                <a:cubicBezTo>
                  <a:pt x="0" y="34582"/>
                  <a:pt x="34582" y="0"/>
                  <a:pt x="77240" y="0"/>
                </a:cubicBezTo>
                <a:close/>
              </a:path>
            </a:pathLst>
          </a:cu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ounded Rectangle 11"/>
          <p:cNvSpPr/>
          <p:nvPr/>
        </p:nvSpPr>
        <p:spPr>
          <a:xfrm>
            <a:off x="1363318" y="4930562"/>
            <a:ext cx="2257878" cy="463431"/>
          </a:xfrm>
          <a:prstGeom prst="roundRect">
            <a:avLst/>
          </a:prstGeom>
          <a:solidFill>
            <a:srgbClr val="18A0DB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TextBox 13">
            <a:hlinkClick r:id="rId2" action="ppaction://hlinksldjump"/>
          </p:cNvPr>
          <p:cNvSpPr txBox="1"/>
          <p:nvPr/>
        </p:nvSpPr>
        <p:spPr>
          <a:xfrm>
            <a:off x="1450183" y="4977277"/>
            <a:ext cx="4335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A</a:t>
            </a:r>
          </a:p>
        </p:txBody>
      </p:sp>
      <p:sp>
        <p:nvSpPr>
          <p:cNvPr id="16" name="TextBox 15">
            <a:hlinkClick r:id="rId2" action="ppaction://hlinksldjump"/>
          </p:cNvPr>
          <p:cNvSpPr txBox="1"/>
          <p:nvPr/>
        </p:nvSpPr>
        <p:spPr>
          <a:xfrm>
            <a:off x="1893238" y="4968903"/>
            <a:ext cx="17279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" pitchFamily="50" charset="0"/>
              </a:rPr>
              <a:t>the scissors</a:t>
            </a:r>
          </a:p>
        </p:txBody>
      </p:sp>
      <p:sp>
        <p:nvSpPr>
          <p:cNvPr id="19" name="Freeform 18"/>
          <p:cNvSpPr/>
          <p:nvPr/>
        </p:nvSpPr>
        <p:spPr>
          <a:xfrm>
            <a:off x="5332789" y="4930229"/>
            <a:ext cx="520519" cy="463431"/>
          </a:xfrm>
          <a:custGeom>
            <a:avLst/>
            <a:gdLst>
              <a:gd name="connsiteX0" fmla="*/ 77240 w 520519"/>
              <a:gd name="connsiteY0" fmla="*/ 0 h 463431"/>
              <a:gd name="connsiteX1" fmla="*/ 520519 w 520519"/>
              <a:gd name="connsiteY1" fmla="*/ 0 h 463431"/>
              <a:gd name="connsiteX2" fmla="*/ 520519 w 520519"/>
              <a:gd name="connsiteY2" fmla="*/ 463431 h 463431"/>
              <a:gd name="connsiteX3" fmla="*/ 77240 w 520519"/>
              <a:gd name="connsiteY3" fmla="*/ 463431 h 463431"/>
              <a:gd name="connsiteX4" fmla="*/ 0 w 520519"/>
              <a:gd name="connsiteY4" fmla="*/ 386191 h 463431"/>
              <a:gd name="connsiteX5" fmla="*/ 0 w 520519"/>
              <a:gd name="connsiteY5" fmla="*/ 77240 h 463431"/>
              <a:gd name="connsiteX6" fmla="*/ 77240 w 520519"/>
              <a:gd name="connsiteY6" fmla="*/ 0 h 4634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20519" h="463431">
                <a:moveTo>
                  <a:pt x="77240" y="0"/>
                </a:moveTo>
                <a:lnTo>
                  <a:pt x="520519" y="0"/>
                </a:lnTo>
                <a:lnTo>
                  <a:pt x="520519" y="463431"/>
                </a:lnTo>
                <a:lnTo>
                  <a:pt x="77240" y="463431"/>
                </a:lnTo>
                <a:cubicBezTo>
                  <a:pt x="34582" y="463431"/>
                  <a:pt x="0" y="428849"/>
                  <a:pt x="0" y="386191"/>
                </a:cubicBezTo>
                <a:lnTo>
                  <a:pt x="0" y="77240"/>
                </a:lnTo>
                <a:cubicBezTo>
                  <a:pt x="0" y="34582"/>
                  <a:pt x="34582" y="0"/>
                  <a:pt x="77240" y="0"/>
                </a:cubicBezTo>
                <a:close/>
              </a:path>
            </a:pathLst>
          </a:cu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ounded Rectangle 17">
            <a:hlinkClick r:id="" action="ppaction://hlinkshowjump?jump=nextslide"/>
          </p:cNvPr>
          <p:cNvSpPr/>
          <p:nvPr/>
        </p:nvSpPr>
        <p:spPr>
          <a:xfrm>
            <a:off x="5332789" y="4930228"/>
            <a:ext cx="2334829" cy="463431"/>
          </a:xfrm>
          <a:prstGeom prst="roundRect">
            <a:avLst/>
          </a:prstGeom>
          <a:solidFill>
            <a:srgbClr val="18A0DB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TextBox 19">
            <a:hlinkClick r:id="rId3" action="ppaction://hlinksldjump"/>
          </p:cNvPr>
          <p:cNvSpPr txBox="1"/>
          <p:nvPr/>
        </p:nvSpPr>
        <p:spPr>
          <a:xfrm>
            <a:off x="5408272" y="4982855"/>
            <a:ext cx="45453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B</a:t>
            </a:r>
          </a:p>
        </p:txBody>
      </p:sp>
      <p:sp>
        <p:nvSpPr>
          <p:cNvPr id="22" name="TextBox 21">
            <a:hlinkClick r:id="rId3" action="ppaction://hlinksldjump"/>
          </p:cNvPr>
          <p:cNvSpPr txBox="1"/>
          <p:nvPr/>
        </p:nvSpPr>
        <p:spPr>
          <a:xfrm>
            <a:off x="5862811" y="4986744"/>
            <a:ext cx="18048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" pitchFamily="50" charset="0"/>
              </a:rPr>
              <a:t>the tablet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47842" y="2405429"/>
            <a:ext cx="2301145" cy="1831242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69171" y="2744210"/>
            <a:ext cx="2042257" cy="1153680"/>
          </a:xfrm>
          <a:prstGeom prst="rect">
            <a:avLst/>
          </a:prstGeom>
        </p:spPr>
      </p:pic>
      <p:sp>
        <p:nvSpPr>
          <p:cNvPr id="2" name="Rectangle 1">
            <a:hlinkClick r:id="rId2" action="ppaction://hlinksldjump"/>
          </p:cNvPr>
          <p:cNvSpPr/>
          <p:nvPr/>
        </p:nvSpPr>
        <p:spPr>
          <a:xfrm>
            <a:off x="1405263" y="2721992"/>
            <a:ext cx="2148110" cy="120106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>
            <a:hlinkClick r:id="rId3" action="ppaction://hlinksldjump"/>
          </p:cNvPr>
          <p:cNvSpPr/>
          <p:nvPr/>
        </p:nvSpPr>
        <p:spPr>
          <a:xfrm>
            <a:off x="5324400" y="2371872"/>
            <a:ext cx="2334829" cy="189812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941159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1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00B050"/>
                </a:solidFill>
              </a:rPr>
              <a:t>Correct!</a:t>
            </a:r>
            <a:endParaRPr lang="en-GB" sz="3600" dirty="0"/>
          </a:p>
        </p:txBody>
      </p:sp>
      <p:sp>
        <p:nvSpPr>
          <p:cNvPr id="19" name="Freeform 18"/>
          <p:cNvSpPr/>
          <p:nvPr/>
        </p:nvSpPr>
        <p:spPr>
          <a:xfrm>
            <a:off x="3311043" y="4930229"/>
            <a:ext cx="520519" cy="463431"/>
          </a:xfrm>
          <a:custGeom>
            <a:avLst/>
            <a:gdLst>
              <a:gd name="connsiteX0" fmla="*/ 77240 w 520519"/>
              <a:gd name="connsiteY0" fmla="*/ 0 h 463431"/>
              <a:gd name="connsiteX1" fmla="*/ 520519 w 520519"/>
              <a:gd name="connsiteY1" fmla="*/ 0 h 463431"/>
              <a:gd name="connsiteX2" fmla="*/ 520519 w 520519"/>
              <a:gd name="connsiteY2" fmla="*/ 463431 h 463431"/>
              <a:gd name="connsiteX3" fmla="*/ 77240 w 520519"/>
              <a:gd name="connsiteY3" fmla="*/ 463431 h 463431"/>
              <a:gd name="connsiteX4" fmla="*/ 0 w 520519"/>
              <a:gd name="connsiteY4" fmla="*/ 386191 h 463431"/>
              <a:gd name="connsiteX5" fmla="*/ 0 w 520519"/>
              <a:gd name="connsiteY5" fmla="*/ 77240 h 463431"/>
              <a:gd name="connsiteX6" fmla="*/ 77240 w 520519"/>
              <a:gd name="connsiteY6" fmla="*/ 0 h 4634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20519" h="463431">
                <a:moveTo>
                  <a:pt x="77240" y="0"/>
                </a:moveTo>
                <a:lnTo>
                  <a:pt x="520519" y="0"/>
                </a:lnTo>
                <a:lnTo>
                  <a:pt x="520519" y="463431"/>
                </a:lnTo>
                <a:lnTo>
                  <a:pt x="77240" y="463431"/>
                </a:lnTo>
                <a:cubicBezTo>
                  <a:pt x="34582" y="463431"/>
                  <a:pt x="0" y="428849"/>
                  <a:pt x="0" y="386191"/>
                </a:cubicBezTo>
                <a:lnTo>
                  <a:pt x="0" y="77240"/>
                </a:lnTo>
                <a:cubicBezTo>
                  <a:pt x="0" y="34582"/>
                  <a:pt x="34582" y="0"/>
                  <a:pt x="77240" y="0"/>
                </a:cubicBezTo>
                <a:close/>
              </a:path>
            </a:pathLst>
          </a:cu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ounded Rectangle 17"/>
          <p:cNvSpPr/>
          <p:nvPr/>
        </p:nvSpPr>
        <p:spPr>
          <a:xfrm>
            <a:off x="3311043" y="4930228"/>
            <a:ext cx="2334829" cy="463431"/>
          </a:xfrm>
          <a:prstGeom prst="roundRect">
            <a:avLst/>
          </a:prstGeom>
          <a:solidFill>
            <a:srgbClr val="92D05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3386526" y="4982855"/>
            <a:ext cx="5309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B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3841064" y="4986744"/>
            <a:ext cx="210961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" pitchFamily="50" charset="0"/>
              </a:rPr>
              <a:t>the tablet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4485" y="2405429"/>
            <a:ext cx="2301145" cy="1831242"/>
          </a:xfrm>
          <a:prstGeom prst="rect">
            <a:avLst/>
          </a:prstGeom>
        </p:spPr>
      </p:pic>
      <p:sp>
        <p:nvSpPr>
          <p:cNvPr id="13" name="Right Arrow 12">
            <a:hlinkClick r:id="rId3" action="ppaction://hlinksldjump"/>
          </p:cNvPr>
          <p:cNvSpPr/>
          <p:nvPr/>
        </p:nvSpPr>
        <p:spPr>
          <a:xfrm>
            <a:off x="7818539" y="5645791"/>
            <a:ext cx="511729" cy="478172"/>
          </a:xfrm>
          <a:prstGeom prst="rightArrow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59021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FF0000"/>
                </a:solidFill>
              </a:rPr>
              <a:t>Incorrect. Try again!</a:t>
            </a:r>
            <a:endParaRPr lang="en-GB" sz="3600" dirty="0"/>
          </a:p>
        </p:txBody>
      </p:sp>
      <p:sp>
        <p:nvSpPr>
          <p:cNvPr id="11" name="Freeform 10"/>
          <p:cNvSpPr/>
          <p:nvPr/>
        </p:nvSpPr>
        <p:spPr>
          <a:xfrm>
            <a:off x="3335524" y="4930229"/>
            <a:ext cx="520519" cy="463431"/>
          </a:xfrm>
          <a:custGeom>
            <a:avLst/>
            <a:gdLst>
              <a:gd name="connsiteX0" fmla="*/ 77240 w 520519"/>
              <a:gd name="connsiteY0" fmla="*/ 0 h 463431"/>
              <a:gd name="connsiteX1" fmla="*/ 520519 w 520519"/>
              <a:gd name="connsiteY1" fmla="*/ 0 h 463431"/>
              <a:gd name="connsiteX2" fmla="*/ 520519 w 520519"/>
              <a:gd name="connsiteY2" fmla="*/ 463431 h 463431"/>
              <a:gd name="connsiteX3" fmla="*/ 77240 w 520519"/>
              <a:gd name="connsiteY3" fmla="*/ 463431 h 463431"/>
              <a:gd name="connsiteX4" fmla="*/ 0 w 520519"/>
              <a:gd name="connsiteY4" fmla="*/ 386191 h 463431"/>
              <a:gd name="connsiteX5" fmla="*/ 0 w 520519"/>
              <a:gd name="connsiteY5" fmla="*/ 77240 h 463431"/>
              <a:gd name="connsiteX6" fmla="*/ 77240 w 520519"/>
              <a:gd name="connsiteY6" fmla="*/ 0 h 4634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20519" h="463431">
                <a:moveTo>
                  <a:pt x="77240" y="0"/>
                </a:moveTo>
                <a:lnTo>
                  <a:pt x="520519" y="0"/>
                </a:lnTo>
                <a:lnTo>
                  <a:pt x="520519" y="463431"/>
                </a:lnTo>
                <a:lnTo>
                  <a:pt x="77240" y="463431"/>
                </a:lnTo>
                <a:cubicBezTo>
                  <a:pt x="34582" y="463431"/>
                  <a:pt x="0" y="428849"/>
                  <a:pt x="0" y="386191"/>
                </a:cubicBezTo>
                <a:lnTo>
                  <a:pt x="0" y="77240"/>
                </a:lnTo>
                <a:cubicBezTo>
                  <a:pt x="0" y="34582"/>
                  <a:pt x="34582" y="0"/>
                  <a:pt x="77240" y="0"/>
                </a:cubicBezTo>
                <a:close/>
              </a:path>
            </a:pathLst>
          </a:cu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ounded Rectangle 11"/>
          <p:cNvSpPr/>
          <p:nvPr/>
        </p:nvSpPr>
        <p:spPr>
          <a:xfrm>
            <a:off x="3334731" y="4930562"/>
            <a:ext cx="2257878" cy="463431"/>
          </a:xfrm>
          <a:prstGeom prst="roundRect">
            <a:avLst/>
          </a:prstGeom>
          <a:solidFill>
            <a:srgbClr val="FF000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TextBox 13"/>
          <p:cNvSpPr txBox="1"/>
          <p:nvPr/>
        </p:nvSpPr>
        <p:spPr>
          <a:xfrm>
            <a:off x="3421596" y="4977277"/>
            <a:ext cx="5309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A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3864650" y="4968903"/>
            <a:ext cx="208689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" pitchFamily="50" charset="0"/>
              </a:rPr>
              <a:t>the scissors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0584" y="2744210"/>
            <a:ext cx="2042257" cy="1153680"/>
          </a:xfrm>
          <a:prstGeom prst="rect">
            <a:avLst/>
          </a:prstGeom>
        </p:spPr>
      </p:pic>
      <p:sp>
        <p:nvSpPr>
          <p:cNvPr id="13" name="Right Arrow 12">
            <a:hlinkClick r:id="rId3" action="ppaction://hlinksldjump"/>
          </p:cNvPr>
          <p:cNvSpPr/>
          <p:nvPr/>
        </p:nvSpPr>
        <p:spPr>
          <a:xfrm>
            <a:off x="7818539" y="5645791"/>
            <a:ext cx="511729" cy="478172"/>
          </a:xfrm>
          <a:prstGeom prst="rightArrow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623861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xmlns="" name="Presentation1" id="{C2D07FF1-3EB1-4D9E-84F9-D2450425A22C}" vid="{819F8316-0E89-457C-B2A7-A168B6D0BF6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207</TotalTime>
  <Words>221</Words>
  <Application>Microsoft Office PowerPoint</Application>
  <PresentationFormat>On-screen Show (4:3)</PresentationFormat>
  <Paragraphs>100</Paragraphs>
  <Slides>29</Slides>
  <Notes>0</Notes>
  <HiddenSlides>18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29</vt:i4>
      </vt:variant>
    </vt:vector>
  </HeadingPairs>
  <TitlesOfParts>
    <vt:vector size="35" baseType="lpstr">
      <vt:lpstr>Arial</vt:lpstr>
      <vt:lpstr>Twinkl SemiBold</vt:lpstr>
      <vt:lpstr>Calibri</vt:lpstr>
      <vt:lpstr>Sassoon Infant Rg</vt:lpstr>
      <vt:lpstr>Twinkl</vt:lpstr>
      <vt:lpstr>Office Theme</vt:lpstr>
      <vt:lpstr>PowerPoint Presentation</vt:lpstr>
      <vt:lpstr>Which is heavier?</vt:lpstr>
      <vt:lpstr>Correct!</vt:lpstr>
      <vt:lpstr>Incorrect. Try again!</vt:lpstr>
      <vt:lpstr>Which is lighter?</vt:lpstr>
      <vt:lpstr>Correct!</vt:lpstr>
      <vt:lpstr>Incorrect. Try again!</vt:lpstr>
      <vt:lpstr>Which is heavier?</vt:lpstr>
      <vt:lpstr>Correct!</vt:lpstr>
      <vt:lpstr>Incorrect. Try again!</vt:lpstr>
      <vt:lpstr>Which is lighter?</vt:lpstr>
      <vt:lpstr>Correct!</vt:lpstr>
      <vt:lpstr>Incorrect. Try again!</vt:lpstr>
      <vt:lpstr>Which is heavier?</vt:lpstr>
      <vt:lpstr>Correct!</vt:lpstr>
      <vt:lpstr>Incorrect. Try again!</vt:lpstr>
      <vt:lpstr>Which is lighter?</vt:lpstr>
      <vt:lpstr>Correct!</vt:lpstr>
      <vt:lpstr>Incorrect. Try again!</vt:lpstr>
      <vt:lpstr>Which is heavier?</vt:lpstr>
      <vt:lpstr>Correct!</vt:lpstr>
      <vt:lpstr>Incorrect. Try again!</vt:lpstr>
      <vt:lpstr>Which is lighter?</vt:lpstr>
      <vt:lpstr>Correct!</vt:lpstr>
      <vt:lpstr>Incorrect. Try again!</vt:lpstr>
      <vt:lpstr>Which is heavier?</vt:lpstr>
      <vt:lpstr>Correct!</vt:lpstr>
      <vt:lpstr>Incorrect. Try again!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Georgia Beard</dc:creator>
  <cp:lastModifiedBy>Nicola Earl</cp:lastModifiedBy>
  <cp:revision>25</cp:revision>
  <dcterms:created xsi:type="dcterms:W3CDTF">2017-07-20T12:55:55Z</dcterms:created>
  <dcterms:modified xsi:type="dcterms:W3CDTF">2021-01-27T20:41:38Z</dcterms:modified>
</cp:coreProperties>
</file>