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67" r:id="rId2"/>
    <p:sldId id="264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68" r:id="rId1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Twinkl" panose="020B0604020202020204" charset="0"/>
      <p:regular r:id="rId23"/>
      <p:bold r:id="rId24"/>
    </p:embeddedFont>
    <p:embeddedFont>
      <p:font typeface="Twinkl SemiBold" charset="0"/>
      <p:regular r:id="rId25"/>
      <p:bold r:id="rId26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>
      <p:cViewPr varScale="1">
        <p:scale>
          <a:sx n="72" d="100"/>
          <a:sy n="72" d="100"/>
        </p:scale>
        <p:origin x="1224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E8C3C07-6C30-4E16-83CB-7EEDDC23FDD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F0C61A7-0EF6-45DA-8ABF-7CA788AF524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CD66E09-F6D8-4629-9B83-1BDD337949E1}" type="datetimeFigureOut">
              <a:rPr lang="en-GB"/>
              <a:pPr>
                <a:defRPr/>
              </a:pPr>
              <a:t>19/02/2021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B66DFF-3DE9-4811-B219-3AD1D074160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F8AB197-B132-4E9C-BC3C-01EBBF960BB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5A7AA318-77C7-4C0B-942D-35846B5F257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060D2D6-5E47-4E16-B889-972CF4D9E4B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1AC981-08AF-47ED-98A8-16E7B2AD1DD3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22D7A2B-9DDE-4311-9083-6FA5EAC8CE6C}" type="datetimeFigureOut">
              <a:rPr lang="en-GB"/>
              <a:pPr>
                <a:defRPr/>
              </a:pPr>
              <a:t>19/02/2021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C64E290-1204-4BFE-8516-560F7849931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6323E7B6-722A-4423-BFBE-1699A492C3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6B0F8C-EF31-468D-9624-DC2F6B0A844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27F0E4-EE72-46A9-9185-1A3D6EC8F10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645EAA2-52DB-48AF-A6BC-AD6391CDF50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B6D0A6DA-4050-48AE-B11B-0396C69C2E7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64381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EA92EB22-0263-413B-BE2E-C0034906AF1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A70FEB08-B50A-48E0-A3D7-0F19A05CD42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11016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0298ECF-6A28-461D-BD59-AE1FF4D98CB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60732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27BB9124-0006-44F4-B59B-B42166CF152D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AA45939C-5030-4B84-8558-6E5232A07184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14EB999-D6D8-4DED-9CCD-4384AE019591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DE92B51-9A04-4489-8F2A-A4E0E691AB67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5978A899-C187-49DE-A046-4DA14F5EEC62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6696928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C4E93374-E77E-46C1-8741-61FE5CC2058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6879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EF759822-1963-40E5-8542-28E6D0EF02F9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279EC090-2602-4008-9E89-17BDE1388DF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B584E38F-491D-43B3-8D2F-4C7BF6C6CE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Where is China?</a:t>
            </a:r>
          </a:p>
        </p:txBody>
      </p:sp>
      <p:sp>
        <p:nvSpPr>
          <p:cNvPr id="9219" name="Rectangle 4">
            <a:extLst>
              <a:ext uri="{FF2B5EF4-FFF2-40B4-BE49-F238E27FC236}">
                <a16:creationId xmlns:a16="http://schemas.microsoft.com/office/drawing/2014/main" id="{BFB37533-901B-4B28-8717-BF58094550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514475"/>
            <a:ext cx="3816350" cy="291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The country of China is in northeast Asia.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China is the fourth biggest country in the world.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China has the largest population in the world with over 1.3 billion people!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China is divided into provinces.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The capital city of China is Beijing.</a:t>
            </a:r>
          </a:p>
        </p:txBody>
      </p:sp>
      <p:pic>
        <p:nvPicPr>
          <p:cNvPr id="9220" name="Picture 2">
            <a:extLst>
              <a:ext uri="{FF2B5EF4-FFF2-40B4-BE49-F238E27FC236}">
                <a16:creationId xmlns:a16="http://schemas.microsoft.com/office/drawing/2014/main" id="{E4017541-49B3-4B15-9512-17485D090B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6450" y="1762125"/>
            <a:ext cx="3771900" cy="368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8111719F-FCC3-4F17-B3CF-F0CB75EAFE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What is China like?</a:t>
            </a:r>
          </a:p>
        </p:txBody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id="{162BBD23-0867-4EDE-A254-D52E4E4824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4388" y="1270000"/>
            <a:ext cx="6953250" cy="319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China has very diverse geography including deserts, mountains and fertile river basins.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In the north of China, there are mountains where it snows much of the year.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The south of China is filled with jungles and it is very hot and humid. Central China consists mostly of mountainous regions.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Most of Western China is Mountains, including the Himalayas.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Rivers are very important in China, both for transportation and for irrigation.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Rivers are very important because much of the wheat and rice fields in China rely on irrigation.</a:t>
            </a:r>
          </a:p>
        </p:txBody>
      </p:sp>
      <p:pic>
        <p:nvPicPr>
          <p:cNvPr id="10244" name="Picture 3">
            <a:extLst>
              <a:ext uri="{FF2B5EF4-FFF2-40B4-BE49-F238E27FC236}">
                <a16:creationId xmlns:a16="http://schemas.microsoft.com/office/drawing/2014/main" id="{3C22A669-36B9-4952-A60D-1DE2019954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8913" y="4135438"/>
            <a:ext cx="2635250" cy="195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9114291A-B5EA-4841-86B4-825B8B873E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What are Chinese People Like?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CDA8CD0-931A-4A33-AF77-72F0E4CA6DC7}"/>
              </a:ext>
            </a:extLst>
          </p:cNvPr>
          <p:cNvSpPr/>
          <p:nvPr/>
        </p:nvSpPr>
        <p:spPr>
          <a:xfrm>
            <a:off x="755650" y="1514475"/>
            <a:ext cx="7632700" cy="2914650"/>
          </a:xfrm>
          <a:prstGeom prst="rect">
            <a:avLst/>
          </a:prstGeom>
        </p:spPr>
        <p:txBody>
          <a:bodyPr lIns="0" tIns="72000" rIns="0" bIns="72000">
            <a:spAutoFit/>
          </a:bodyPr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China is home to people from lots of different ethnicities and cultures.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Chinese culture is very unique.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The Chinese calendar, architecture, food, handicrafts, dance, festivals and martial arts are very popular across the world.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Chinese people mainly speak Mandarin, but some also speak Cantonese, Hakka or Swatow, depending on which part of the country they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    are from. 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The staple food in China is rice and it is eaten with nearly every meal.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In the last 20 years China has changed more than any other country in the world.</a:t>
            </a:r>
          </a:p>
        </p:txBody>
      </p:sp>
      <p:pic>
        <p:nvPicPr>
          <p:cNvPr id="11268" name="Picture 3">
            <a:extLst>
              <a:ext uri="{FF2B5EF4-FFF2-40B4-BE49-F238E27FC236}">
                <a16:creationId xmlns:a16="http://schemas.microsoft.com/office/drawing/2014/main" id="{7EED4A27-6AEE-4205-933F-03D3AB2D31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377"/>
          <a:stretch>
            <a:fillRect/>
          </a:stretch>
        </p:blipFill>
        <p:spPr bwMode="auto">
          <a:xfrm>
            <a:off x="4572000" y="4311650"/>
            <a:ext cx="4192588" cy="254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B8F2A9E6-D528-4734-994C-5742FDE5DE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When is Chinese New Year?</a:t>
            </a:r>
          </a:p>
        </p:txBody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id="{4EE99B3E-6126-4173-AA9E-A08B97C086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514475"/>
            <a:ext cx="3816350" cy="2360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The Chinese New Year starts somewhere between late January and Early February.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The date changes from year to year because it follows an ancient farmer calendar which is based on phases of the moon.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</p:txBody>
      </p:sp>
      <p:pic>
        <p:nvPicPr>
          <p:cNvPr id="12292" name="Picture 3">
            <a:extLst>
              <a:ext uri="{FF2B5EF4-FFF2-40B4-BE49-F238E27FC236}">
                <a16:creationId xmlns:a16="http://schemas.microsoft.com/office/drawing/2014/main" id="{00266168-B6DC-4480-82A4-4191AFEF90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6925" y="2349500"/>
            <a:ext cx="3748088" cy="374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C07064AF-D244-413D-BD95-9CDAA1B3B9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Preparing for the New Year</a:t>
            </a:r>
          </a:p>
        </p:txBody>
      </p:sp>
      <p:sp>
        <p:nvSpPr>
          <p:cNvPr id="13315" name="Rectangle 2">
            <a:extLst>
              <a:ext uri="{FF2B5EF4-FFF2-40B4-BE49-F238E27FC236}">
                <a16:creationId xmlns:a16="http://schemas.microsoft.com/office/drawing/2014/main" id="{30EAC82A-7F1A-4A15-9001-EBC1FD783F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514475"/>
            <a:ext cx="3816350" cy="374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Chinese people spring clean their houses and gardens to sweep away any bad luck.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Houses are decorated with paper scrolls and lanterns with good luck phrases such as 'happiness' and 'wealth' on them.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All unfinished business is settled so there is a fresh start for the new year. Debts are paid, quarrels are resolved and any work is brought up to date.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</p:txBody>
      </p:sp>
      <p:pic>
        <p:nvPicPr>
          <p:cNvPr id="13316" name="Picture 3">
            <a:extLst>
              <a:ext uri="{FF2B5EF4-FFF2-40B4-BE49-F238E27FC236}">
                <a16:creationId xmlns:a16="http://schemas.microsoft.com/office/drawing/2014/main" id="{0E842ECF-49BC-4623-9F97-1D584AA3FB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3851275" cy="267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4">
            <a:extLst>
              <a:ext uri="{FF2B5EF4-FFF2-40B4-BE49-F238E27FC236}">
                <a16:creationId xmlns:a16="http://schemas.microsoft.com/office/drawing/2014/main" id="{958822C2-D32E-4B50-82BE-74DE5385A8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216025"/>
            <a:ext cx="3821113" cy="209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DEF872D6-747A-4CE0-9F37-0C12264E44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New Year’s Eve</a:t>
            </a:r>
          </a:p>
        </p:txBody>
      </p:sp>
      <p:sp>
        <p:nvSpPr>
          <p:cNvPr id="14339" name="Rectangle 2">
            <a:extLst>
              <a:ext uri="{FF2B5EF4-FFF2-40B4-BE49-F238E27FC236}">
                <a16:creationId xmlns:a16="http://schemas.microsoft.com/office/drawing/2014/main" id="{212C27E0-711C-4015-9C06-6770BA7725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514475"/>
            <a:ext cx="3816350" cy="291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Families gather together and have a large, traditional feast of fish and chicken.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In the North people eat jiaozi - a steamed dumpling.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'In the South people eat nian gao - a sticky sweet rice pudding.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People stay up till midnight setting off fireworks to scare evil spirits away.</a:t>
            </a:r>
          </a:p>
        </p:txBody>
      </p:sp>
      <p:pic>
        <p:nvPicPr>
          <p:cNvPr id="14340" name="Picture 3">
            <a:extLst>
              <a:ext uri="{FF2B5EF4-FFF2-40B4-BE49-F238E27FC236}">
                <a16:creationId xmlns:a16="http://schemas.microsoft.com/office/drawing/2014/main" id="{70D699AA-A168-4991-B890-B8196699CA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65"/>
          <a:stretch>
            <a:fillRect/>
          </a:stretch>
        </p:blipFill>
        <p:spPr bwMode="auto">
          <a:xfrm>
            <a:off x="4572000" y="1673225"/>
            <a:ext cx="3875088" cy="472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DF63246D-B846-45BF-A439-686026B44D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New Year’s Day</a:t>
            </a:r>
          </a:p>
        </p:txBody>
      </p:sp>
      <p:sp>
        <p:nvSpPr>
          <p:cNvPr id="15363" name="Rectangle 2">
            <a:extLst>
              <a:ext uri="{FF2B5EF4-FFF2-40B4-BE49-F238E27FC236}">
                <a16:creationId xmlns:a16="http://schemas.microsoft.com/office/drawing/2014/main" id="{0EC7E5DF-7D74-419B-946B-3B31AD5F15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514475"/>
            <a:ext cx="3816350" cy="430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/>
              <a:t>Children receive red envelopes filled with money and sweets from their parents and grandparents.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Every family member starts the day with brand new clothes from head to toe. Red is a very popular colour for clothing as it is considered lucky.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The first stop of the day is the temple to worship Gods and welcome the New Year.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Most Chinese families gather together for a New Year's Banquet. Each family has their own special dish they prepare for this time. </a:t>
            </a:r>
          </a:p>
        </p:txBody>
      </p:sp>
      <p:pic>
        <p:nvPicPr>
          <p:cNvPr id="15364" name="Picture 3">
            <a:extLst>
              <a:ext uri="{FF2B5EF4-FFF2-40B4-BE49-F238E27FC236}">
                <a16:creationId xmlns:a16="http://schemas.microsoft.com/office/drawing/2014/main" id="{B16CA4FC-17F1-4DDB-8471-E8BBF883FE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477"/>
          <a:stretch>
            <a:fillRect/>
          </a:stretch>
        </p:blipFill>
        <p:spPr bwMode="auto">
          <a:xfrm>
            <a:off x="4959350" y="1778000"/>
            <a:ext cx="3151188" cy="463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766837CA-9D76-4FFC-A124-B51860607A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The Second Day</a:t>
            </a:r>
          </a:p>
        </p:txBody>
      </p:sp>
      <p:sp>
        <p:nvSpPr>
          <p:cNvPr id="16387" name="Rectangle 2">
            <a:extLst>
              <a:ext uri="{FF2B5EF4-FFF2-40B4-BE49-F238E27FC236}">
                <a16:creationId xmlns:a16="http://schemas.microsoft.com/office/drawing/2014/main" id="{7D58115E-A5D7-463D-89ED-DAB987553A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52563"/>
            <a:ext cx="7632700" cy="153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Cai Shen, the Chinese God of Wealth's birthday is celebrated. The Chinese pray to their ancestors as well as the Gods.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It is believed to be the birthday of all dogs so dogs are treated with special foods.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It is also a time for visiting families.</a:t>
            </a:r>
          </a:p>
        </p:txBody>
      </p:sp>
      <p:pic>
        <p:nvPicPr>
          <p:cNvPr id="16388" name="Picture 3">
            <a:extLst>
              <a:ext uri="{FF2B5EF4-FFF2-40B4-BE49-F238E27FC236}">
                <a16:creationId xmlns:a16="http://schemas.microsoft.com/office/drawing/2014/main" id="{3DBCF009-AC0E-4C28-B008-3EBAD8401D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3225" y="3194050"/>
            <a:ext cx="5797550" cy="294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B91279BB-A4C0-4F96-97BB-2896A3A8B4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The Third and Fourth Day</a:t>
            </a:r>
          </a:p>
        </p:txBody>
      </p:sp>
      <p:sp>
        <p:nvSpPr>
          <p:cNvPr id="17411" name="Rectangle 2">
            <a:extLst>
              <a:ext uri="{FF2B5EF4-FFF2-40B4-BE49-F238E27FC236}">
                <a16:creationId xmlns:a16="http://schemas.microsoft.com/office/drawing/2014/main" id="{94D0C434-3154-4DBC-9B5E-8798263C44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52563"/>
            <a:ext cx="1719263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Third Day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D842F9D-B7CE-42F6-9A41-812FD49E1D5A}"/>
              </a:ext>
            </a:extLst>
          </p:cNvPr>
          <p:cNvSpPr/>
          <p:nvPr/>
        </p:nvSpPr>
        <p:spPr>
          <a:xfrm>
            <a:off x="755650" y="1874838"/>
            <a:ext cx="3816350" cy="1808162"/>
          </a:xfrm>
          <a:prstGeom prst="rect">
            <a:avLst/>
          </a:prstGeom>
        </p:spPr>
        <p:txBody>
          <a:bodyPr lIns="0" tIns="72000" rIns="0" bIns="72000">
            <a:spAutoFit/>
          </a:bodyPr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Chinese people believe they should not visit friends and relatives on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    this day.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Instead, they visit the Temple of Wealth and have their futures told.</a:t>
            </a:r>
          </a:p>
        </p:txBody>
      </p:sp>
      <p:sp>
        <p:nvSpPr>
          <p:cNvPr id="17413" name="Rectangle 4">
            <a:extLst>
              <a:ext uri="{FF2B5EF4-FFF2-40B4-BE49-F238E27FC236}">
                <a16:creationId xmlns:a16="http://schemas.microsoft.com/office/drawing/2014/main" id="{2107CE17-5614-4D96-B73B-AE71C35784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3749675"/>
            <a:ext cx="1719263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Fourth Day</a:t>
            </a:r>
          </a:p>
        </p:txBody>
      </p:sp>
      <p:sp>
        <p:nvSpPr>
          <p:cNvPr id="17414" name="Rectangle 5">
            <a:extLst>
              <a:ext uri="{FF2B5EF4-FFF2-40B4-BE49-F238E27FC236}">
                <a16:creationId xmlns:a16="http://schemas.microsoft.com/office/drawing/2014/main" id="{200E7B6D-71FE-4D57-9A25-5CF891A450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0888" y="4171950"/>
            <a:ext cx="3816350" cy="153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Most people go back to work.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It is also the day of Spring Dinners. Businesses have department dinners or social events for their employees.</a:t>
            </a:r>
          </a:p>
        </p:txBody>
      </p:sp>
      <p:pic>
        <p:nvPicPr>
          <p:cNvPr id="17415" name="Picture 7">
            <a:extLst>
              <a:ext uri="{FF2B5EF4-FFF2-40B4-BE49-F238E27FC236}">
                <a16:creationId xmlns:a16="http://schemas.microsoft.com/office/drawing/2014/main" id="{74B944D2-EA99-4D40-8ECA-0619C288A4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127500"/>
            <a:ext cx="3816350" cy="196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8">
            <a:extLst>
              <a:ext uri="{FF2B5EF4-FFF2-40B4-BE49-F238E27FC236}">
                <a16:creationId xmlns:a16="http://schemas.microsoft.com/office/drawing/2014/main" id="{FE8F9604-0900-49E6-A6F1-940981A219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5263" y="1452563"/>
            <a:ext cx="2409825" cy="240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27AAAD4E-F6FF-41FD-A780-9127B12CAE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The 5</a:t>
            </a:r>
            <a:r>
              <a:rPr lang="en-GB" altLang="en-US" baseline="30000"/>
              <a:t>th,</a:t>
            </a:r>
            <a:r>
              <a:rPr lang="en-GB" altLang="en-US"/>
              <a:t> 6</a:t>
            </a:r>
            <a:r>
              <a:rPr lang="en-GB" altLang="en-US" baseline="30000"/>
              <a:t>th,</a:t>
            </a:r>
            <a:r>
              <a:rPr lang="en-GB" altLang="en-US"/>
              <a:t> 7</a:t>
            </a:r>
            <a:r>
              <a:rPr lang="en-GB" altLang="en-US" baseline="30000"/>
              <a:t>th,</a:t>
            </a:r>
            <a:r>
              <a:rPr lang="en-GB" altLang="en-US"/>
              <a:t> 8</a:t>
            </a:r>
            <a:r>
              <a:rPr lang="en-GB" altLang="en-US" baseline="30000"/>
              <a:t>th</a:t>
            </a:r>
            <a:r>
              <a:rPr lang="en-GB" altLang="en-US"/>
              <a:t> and 9</a:t>
            </a:r>
            <a:r>
              <a:rPr lang="en-GB" altLang="en-US" baseline="30000"/>
              <a:t>th</a:t>
            </a:r>
            <a:r>
              <a:rPr lang="en-GB" altLang="en-US"/>
              <a:t> Day</a:t>
            </a:r>
          </a:p>
        </p:txBody>
      </p:sp>
      <p:sp>
        <p:nvSpPr>
          <p:cNvPr id="18435" name="Rectangle 2">
            <a:extLst>
              <a:ext uri="{FF2B5EF4-FFF2-40B4-BE49-F238E27FC236}">
                <a16:creationId xmlns:a16="http://schemas.microsoft.com/office/drawing/2014/main" id="{02B0F1C9-6B7B-4DF3-9FDE-D061C0AFA2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0888" y="1473200"/>
            <a:ext cx="3816350" cy="485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The 5th Day - Dumplings are eaten for good luck and some people shoot firecrackers to worship the God of War.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The </a:t>
            </a:r>
            <a:r>
              <a:rPr lang="en-US" altLang="zh-CN">
                <a:solidFill>
                  <a:schemeClr val="tx1"/>
                </a:solidFill>
                <a:ea typeface="宋体" panose="02010600030101010101" pitchFamily="2" charset="-122"/>
              </a:rPr>
              <a:t>6</a:t>
            </a:r>
            <a:r>
              <a:rPr lang="en-GB" altLang="en-US">
                <a:solidFill>
                  <a:schemeClr val="tx1"/>
                </a:solidFill>
              </a:rPr>
              <a:t>th Day - families usually send away the ghost of poverty and welcome the beautiful days in </a:t>
            </a:r>
            <a:r>
              <a:rPr lang="en-US" altLang="zh-CN">
                <a:solidFill>
                  <a:schemeClr val="tx1"/>
                </a:solidFill>
                <a:ea typeface="宋体" panose="02010600030101010101" pitchFamily="2" charset="-122"/>
              </a:rPr>
              <a:t>the</a:t>
            </a:r>
            <a:r>
              <a:rPr lang="en-GB" altLang="en-US">
                <a:solidFill>
                  <a:schemeClr val="tx1"/>
                </a:solidFill>
              </a:rPr>
              <a:t> new year</a:t>
            </a:r>
            <a:r>
              <a:rPr lang="en-US" altLang="zh-CN">
                <a:solidFill>
                  <a:schemeClr val="tx1"/>
                </a:solidFill>
                <a:ea typeface="宋体" panose="02010600030101010101" pitchFamily="2" charset="-122"/>
              </a:rPr>
              <a:t>.</a:t>
            </a: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The 7th Day - Day 7 is considered everyone's birthday.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The 8th Day - This is the eve of the Jade Emperor's birthday. Special family dinners are held.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The 9th Day - The Jade Emperor's birthday. The Emperor is worshipped by lighting incense and offering prayers.</a:t>
            </a:r>
          </a:p>
        </p:txBody>
      </p:sp>
      <p:pic>
        <p:nvPicPr>
          <p:cNvPr id="18436" name="Picture 3">
            <a:extLst>
              <a:ext uri="{FF2B5EF4-FFF2-40B4-BE49-F238E27FC236}">
                <a16:creationId xmlns:a16="http://schemas.microsoft.com/office/drawing/2014/main" id="{64009720-77D3-40CF-9786-E616C4F6CF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149"/>
          <a:stretch>
            <a:fillRect/>
          </a:stretch>
        </p:blipFill>
        <p:spPr bwMode="auto">
          <a:xfrm>
            <a:off x="5143500" y="1473200"/>
            <a:ext cx="2935288" cy="492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18D5D6F8-1D80-440A-B1F6-1BF4F4FCEB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The 10</a:t>
            </a:r>
            <a:r>
              <a:rPr lang="en-GB" altLang="en-US" sz="3600" baseline="30000"/>
              <a:t>th,</a:t>
            </a:r>
            <a:r>
              <a:rPr lang="en-GB" altLang="en-US" sz="3600"/>
              <a:t> 11</a:t>
            </a:r>
            <a:r>
              <a:rPr lang="en-GB" altLang="en-US" sz="3600" baseline="30000"/>
              <a:t>th,</a:t>
            </a:r>
            <a:r>
              <a:rPr lang="en-GB" altLang="en-US" sz="3600"/>
              <a:t> 12</a:t>
            </a:r>
            <a:r>
              <a:rPr lang="en-GB" altLang="en-US" sz="3600" baseline="30000"/>
              <a:t>th,</a:t>
            </a:r>
            <a:r>
              <a:rPr lang="en-GB" altLang="en-US" sz="3600"/>
              <a:t> 13</a:t>
            </a:r>
            <a:r>
              <a:rPr lang="en-GB" altLang="en-US" sz="3600" baseline="30000"/>
              <a:t>th</a:t>
            </a:r>
            <a:r>
              <a:rPr lang="en-GB" altLang="en-US" sz="3600"/>
              <a:t> and 14</a:t>
            </a:r>
            <a:r>
              <a:rPr lang="en-GB" altLang="en-US" sz="3600" baseline="30000"/>
              <a:t>th</a:t>
            </a:r>
            <a:r>
              <a:rPr lang="en-GB" altLang="en-US" sz="3600"/>
              <a:t> day</a:t>
            </a:r>
          </a:p>
        </p:txBody>
      </p:sp>
      <p:sp>
        <p:nvSpPr>
          <p:cNvPr id="19459" name="Rectangle 2">
            <a:extLst>
              <a:ext uri="{FF2B5EF4-FFF2-40B4-BE49-F238E27FC236}">
                <a16:creationId xmlns:a16="http://schemas.microsoft.com/office/drawing/2014/main" id="{B7E048DC-A7AF-4DFE-AEEC-C7D1914BE7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874838"/>
            <a:ext cx="3816350" cy="347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The 10th Day - Recognition and offerings towards the Jade Emperor.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The 11th/12th Day - Family Dinners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The 13th Day - everyone converts to vegetarian on the thirteenth day to give their stomachs a rest!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The 14th Day - This day is spent resting and preparing for the lantern festival, the last day of the Chinese New Year.</a:t>
            </a:r>
          </a:p>
        </p:txBody>
      </p:sp>
      <p:pic>
        <p:nvPicPr>
          <p:cNvPr id="19460" name="Picture 3">
            <a:extLst>
              <a:ext uri="{FF2B5EF4-FFF2-40B4-BE49-F238E27FC236}">
                <a16:creationId xmlns:a16="http://schemas.microsoft.com/office/drawing/2014/main" id="{8B821A16-CCF5-4749-8D77-80844FDFC3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496"/>
          <a:stretch>
            <a:fillRect/>
          </a:stretch>
        </p:blipFill>
        <p:spPr bwMode="auto">
          <a:xfrm>
            <a:off x="5038725" y="1874838"/>
            <a:ext cx="3132138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3CA9E236-C7AE-4181-9422-0EDD1B018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The 15</a:t>
            </a:r>
            <a:r>
              <a:rPr lang="en-GB" altLang="en-US" baseline="30000"/>
              <a:t>th</a:t>
            </a:r>
            <a:r>
              <a:rPr lang="en-GB" altLang="en-US"/>
              <a:t> Day!</a:t>
            </a:r>
          </a:p>
        </p:txBody>
      </p:sp>
      <p:sp>
        <p:nvSpPr>
          <p:cNvPr id="20483" name="Rectangle 2">
            <a:extLst>
              <a:ext uri="{FF2B5EF4-FFF2-40B4-BE49-F238E27FC236}">
                <a16:creationId xmlns:a16="http://schemas.microsoft.com/office/drawing/2014/main" id="{40827352-C3AE-4D9A-AA66-9C2453360E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31925"/>
            <a:ext cx="7632700" cy="263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The 15th day is also known as the Lantern Festival.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There are dragon and lion dancing parades in the streets, and all the streets are crowded with people.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Families walk the streets carrying lit lanterns.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Candles are lit outside homes to guide wayward spirits home.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Rice dumplings are eaten on this day.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In Malaysia and Singapore, single women write their phone numbers on oranges and throw them into a river or lake. Single men eat the oranges and the taste of the orange (sweet or sour) represents good or bad fate. </a:t>
            </a:r>
          </a:p>
        </p:txBody>
      </p:sp>
      <p:pic>
        <p:nvPicPr>
          <p:cNvPr id="20484" name="Picture 3">
            <a:extLst>
              <a:ext uri="{FF2B5EF4-FFF2-40B4-BE49-F238E27FC236}">
                <a16:creationId xmlns:a16="http://schemas.microsoft.com/office/drawing/2014/main" id="{F02C73C6-7E55-47F1-8C22-4036686D87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424"/>
          <a:stretch>
            <a:fillRect/>
          </a:stretch>
        </p:blipFill>
        <p:spPr bwMode="auto">
          <a:xfrm>
            <a:off x="2738438" y="4089400"/>
            <a:ext cx="5973762" cy="232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50FE03D1-5866-4EE9-9F21-78FC4F25A4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THE END</a:t>
            </a:r>
          </a:p>
        </p:txBody>
      </p:sp>
      <p:pic>
        <p:nvPicPr>
          <p:cNvPr id="21507" name="Picture 2">
            <a:extLst>
              <a:ext uri="{FF2B5EF4-FFF2-40B4-BE49-F238E27FC236}">
                <a16:creationId xmlns:a16="http://schemas.microsoft.com/office/drawing/2014/main" id="{0592C83E-B97F-4E6C-A9FD-12BB55FEEC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1313" y="1285875"/>
            <a:ext cx="5911850" cy="480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1403</TotalTime>
  <Words>936</Words>
  <Application>Microsoft Office PowerPoint</Application>
  <PresentationFormat>On-screen Show (4:3)</PresentationFormat>
  <Paragraphs>69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Twinkl SemiBold</vt:lpstr>
      <vt:lpstr>Twinkl</vt:lpstr>
      <vt:lpstr>Calibri</vt:lpstr>
      <vt:lpstr>Office Theme</vt:lpstr>
      <vt:lpstr>PowerPoint Presentation</vt:lpstr>
      <vt:lpstr>Where is China?</vt:lpstr>
      <vt:lpstr>What is China like?</vt:lpstr>
      <vt:lpstr>What are Chinese People Like?</vt:lpstr>
      <vt:lpstr>When is Chinese New Year?</vt:lpstr>
      <vt:lpstr>Preparing for the New Year</vt:lpstr>
      <vt:lpstr>New Year’s Eve</vt:lpstr>
      <vt:lpstr>New Year’s Day</vt:lpstr>
      <vt:lpstr>The Second Day</vt:lpstr>
      <vt:lpstr>The Third and Fourth Day</vt:lpstr>
      <vt:lpstr>The 5th, 6th, 7th, 8th and 9th Day</vt:lpstr>
      <vt:lpstr>The 10th, 11th, 12th, 13th and 14th day</vt:lpstr>
      <vt:lpstr>The 15th Day!</vt:lpstr>
      <vt:lpstr>THE END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Laura Woodward</cp:lastModifiedBy>
  <cp:revision>147</cp:revision>
  <dcterms:created xsi:type="dcterms:W3CDTF">2014-10-01T16:09:27Z</dcterms:created>
  <dcterms:modified xsi:type="dcterms:W3CDTF">2021-02-19T11:19:39Z</dcterms:modified>
</cp:coreProperties>
</file>