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6" r:id="rId2"/>
    <p:sldId id="264" r:id="rId3"/>
    <p:sldId id="268" r:id="rId4"/>
    <p:sldId id="269" r:id="rId5"/>
    <p:sldId id="270" r:id="rId6"/>
    <p:sldId id="271" r:id="rId7"/>
    <p:sldId id="272" r:id="rId8"/>
    <p:sldId id="273" r:id="rId9"/>
    <p:sldId id="274" r:id="rId10"/>
    <p:sldId id="275"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anose="020B0604020202020204" charset="0"/>
      <p:regular r:id="rId18"/>
      <p:bold r:id="rId19"/>
    </p:embeddedFont>
    <p:embeddedFont>
      <p:font typeface="ＭＳ Ｐゴシック" panose="020B0600070205080204" pitchFamily="34" charset="-128"/>
      <p:regular r:id="rId20"/>
    </p:embeddedFont>
    <p:embeddedFont>
      <p:font typeface="Sitka Small" panose="02000505000000020004" pitchFamily="2" charset="0"/>
      <p:regular r:id="rId21"/>
      <p:bold r:id="rId22"/>
      <p:italic r:id="rId23"/>
      <p:boldItalic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AF17"/>
    <a:srgbClr val="FFEBA5"/>
    <a:srgbClr val="004382"/>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961" autoAdjust="0"/>
    <p:restoredTop sz="94660"/>
  </p:normalViewPr>
  <p:slideViewPr>
    <p:cSldViewPr snapToGrid="0" showGuides="1">
      <p:cViewPr varScale="1">
        <p:scale>
          <a:sx n="69" d="100"/>
          <a:sy n="69" d="100"/>
        </p:scale>
        <p:origin x="1452" y="4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03/02/2021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03/02/2021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https://www.childrensmentalhealthweek.org.uk/" TargetMode="Externa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hyperlink" Target="https://www.twinkl.es/resources/religion/hinduism-religion/hinduism-religion-powerpoints" TargetMode="Externa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hyperlink" Target="https://www.twinkl.es/resources/religion/hinduism-religion/hinduism-religion-powerpoints" TargetMode="Externa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hyperlink" Target="https://www.twinkl.es/resources/religion/hinduism-religion/hinduism-religion-powerpoints" TargetMode="Externa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slide" Target="slide8.xml"/><Relationship Id="rId2" Type="http://schemas.openxmlformats.org/officeDocument/2006/relationships/hyperlink" Target="https://www.twinkl.es/resources/religion/hinduism-religion/hinduism-religion-powerpoints" TargetMode="External"/><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twinkl.es/resources/religion/hinduism-religion/hinduism-religion-powerpoints"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twinkl.es/resources/religion/hinduism-religion/hinduism-religion-powerpoints"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slide" Target="slide4.xml"/><Relationship Id="rId2" Type="http://schemas.openxmlformats.org/officeDocument/2006/relationships/hyperlink" Target="https://www.twinkl.es/resources/religion/hinduism-religion/hinduism-religion-powerpoints" TargetMode="External"/><Relationship Id="rId1" Type="http://schemas.openxmlformats.org/officeDocument/2006/relationships/slideLayout" Target="../slideLayouts/slideLayout3.xml"/><Relationship Id="rId6" Type="http://schemas.openxmlformats.org/officeDocument/2006/relationships/slide" Target="slide5.xml"/><Relationship Id="rId5" Type="http://schemas.openxmlformats.org/officeDocument/2006/relationships/slide" Target="slide3.xml"/><Relationship Id="rId4" Type="http://schemas.openxmlformats.org/officeDocument/2006/relationships/slide" Target="slide2.xml"/></Relationships>
</file>

<file path=ppt/slides/_rels/slide9.xml.rels><?xml version="1.0" encoding="UTF-8" standalone="yes"?>
<Relationships xmlns="http://schemas.openxmlformats.org/package/2006/relationships"><Relationship Id="rId2" Type="http://schemas.openxmlformats.org/officeDocument/2006/relationships/hyperlink" Target="https://www.bbc.co.uk/bitesize/clips/znmpvcw" TargetMode="Externa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5052" y="3416059"/>
            <a:ext cx="8220075" cy="994306"/>
          </a:xfrm>
        </p:spPr>
        <p:txBody>
          <a:bodyPr/>
          <a:lstStyle/>
          <a:p>
            <a:r>
              <a:rPr lang="en-GB" dirty="0" smtClean="0"/>
              <a:t/>
            </a:r>
            <a:br>
              <a:rPr lang="en-GB" dirty="0" smtClean="0"/>
            </a:br>
            <a:r>
              <a:rPr lang="en-GB" dirty="0"/>
              <a:t/>
            </a:r>
            <a:br>
              <a:rPr lang="en-GB" dirty="0"/>
            </a:br>
            <a:r>
              <a:rPr lang="en-GB" dirty="0" smtClean="0"/>
              <a:t/>
            </a:r>
            <a:br>
              <a:rPr lang="en-GB" dirty="0" smtClean="0"/>
            </a:br>
            <a:r>
              <a:rPr lang="en-GB" dirty="0" smtClean="0">
                <a:hlinkClick r:id="rId2"/>
              </a:rPr>
              <a:t>https</a:t>
            </a:r>
            <a:r>
              <a:rPr lang="en-GB" dirty="0">
                <a:hlinkClick r:id="rId2"/>
              </a:rPr>
              <a:t>://</a:t>
            </a:r>
            <a:r>
              <a:rPr lang="en-GB" dirty="0" smtClean="0">
                <a:hlinkClick r:id="rId2"/>
              </a:rPr>
              <a:t>www.childrensmentalhealthweek.org.uk/</a:t>
            </a:r>
            <a:r>
              <a:rPr lang="en-GB" dirty="0" smtClean="0"/>
              <a:t>   </a:t>
            </a:r>
            <a:br>
              <a:rPr lang="en-GB" dirty="0" smtClean="0"/>
            </a:br>
            <a:r>
              <a:rPr lang="en-GB" dirty="0"/>
              <a:t/>
            </a:r>
            <a:br>
              <a:rPr lang="en-GB" dirty="0"/>
            </a:br>
            <a:r>
              <a:rPr lang="en-GB" dirty="0" smtClean="0"/>
              <a:t/>
            </a:r>
            <a:br>
              <a:rPr lang="en-GB" dirty="0" smtClean="0"/>
            </a:br>
            <a:endParaRPr lang="en-GB" dirty="0"/>
          </a:p>
        </p:txBody>
      </p:sp>
      <p:pic>
        <p:nvPicPr>
          <p:cNvPr id="1026" name="Picture 2" descr="cmhw-2021-log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302" y="1210107"/>
            <a:ext cx="2000250" cy="2000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41333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Sitka Small" panose="02000505000000020004" pitchFamily="2" charset="0"/>
              </a:rPr>
              <a:t>Krishna</a:t>
            </a:r>
          </a:p>
        </p:txBody>
      </p:sp>
      <p:sp>
        <p:nvSpPr>
          <p:cNvPr id="6" name="Rectangle 5">
            <a:hlinkClick r:id="rId2"/>
            <a:extLst>
              <a:ext uri="{FF2B5EF4-FFF2-40B4-BE49-F238E27FC236}">
                <a16:creationId xmlns:a16="http://schemas.microsoft.com/office/drawing/2014/main" id="{14798458-7666-4A60-888E-8076B98E9B39}"/>
              </a:ext>
            </a:extLst>
          </p:cNvPr>
          <p:cNvSpPr/>
          <p:nvPr/>
        </p:nvSpPr>
        <p:spPr>
          <a:xfrm>
            <a:off x="8436279" y="6519796"/>
            <a:ext cx="707721" cy="3382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7716C99A-B85B-4E72-9EDE-5E9A5B491EA1}"/>
              </a:ext>
            </a:extLst>
          </p:cNvPr>
          <p:cNvSpPr txBox="1"/>
          <p:nvPr/>
        </p:nvSpPr>
        <p:spPr>
          <a:xfrm>
            <a:off x="701458" y="1393892"/>
            <a:ext cx="4572000" cy="1839158"/>
          </a:xfrm>
          <a:prstGeom prst="roundRect">
            <a:avLst>
              <a:gd name="adj" fmla="val 8620"/>
            </a:avLst>
          </a:prstGeom>
          <a:solidFill>
            <a:schemeClr val="bg1"/>
          </a:solidFill>
          <a:ln>
            <a:solidFill>
              <a:srgbClr val="FCAF17"/>
            </a:solidFill>
          </a:ln>
        </p:spPr>
        <p:txBody>
          <a:bodyPr wrap="square">
            <a:spAutoFit/>
          </a:bodyPr>
          <a:lstStyle/>
          <a:p>
            <a:pPr>
              <a:lnSpc>
                <a:spcPct val="100000"/>
              </a:lnSpc>
              <a:spcBef>
                <a:spcPct val="0"/>
              </a:spcBef>
              <a:buFontTx/>
              <a:buNone/>
            </a:pPr>
            <a:r>
              <a:rPr lang="LID4096" altLang="en-US" dirty="0">
                <a:solidFill>
                  <a:schemeClr val="tx1"/>
                </a:solidFill>
                <a:latin typeface="Sitka Small" panose="02000505000000020004" pitchFamily="2" charset="0"/>
              </a:rPr>
              <a:t>Krishna is one of the most popular Hindu gods. He is the eighth </a:t>
            </a:r>
            <a:r>
              <a:rPr lang="LID4096" altLang="en-US" b="1" dirty="0">
                <a:solidFill>
                  <a:schemeClr val="tx1"/>
                </a:solidFill>
                <a:latin typeface="Sitka Small" panose="02000505000000020004" pitchFamily="2" charset="0"/>
                <a:hlinkClick r:id="rId3" action="ppaction://hlinksldjump"/>
              </a:rPr>
              <a:t>incarnation</a:t>
            </a:r>
            <a:r>
              <a:rPr lang="LID4096" altLang="en-US" dirty="0">
                <a:solidFill>
                  <a:schemeClr val="tx1"/>
                </a:solidFill>
                <a:latin typeface="Sitka Small" panose="02000505000000020004" pitchFamily="2" charset="0"/>
              </a:rPr>
              <a:t> of the Hindu god Vishnu but he is also a god in his own right. In fact, he is the most </a:t>
            </a:r>
            <a:r>
              <a:rPr lang="LID4096" altLang="en-US" b="1" dirty="0">
                <a:solidFill>
                  <a:schemeClr val="tx1"/>
                </a:solidFill>
                <a:latin typeface="Sitka Small" panose="02000505000000020004" pitchFamily="2" charset="0"/>
                <a:hlinkClick r:id="rId3" action="ppaction://hlinksldjump"/>
              </a:rPr>
              <a:t>worshipped</a:t>
            </a:r>
            <a:r>
              <a:rPr lang="LID4096" altLang="en-US" dirty="0">
                <a:solidFill>
                  <a:schemeClr val="tx1"/>
                </a:solidFill>
                <a:latin typeface="Sitka Small" panose="02000505000000020004" pitchFamily="2" charset="0"/>
              </a:rPr>
              <a:t> of all. </a:t>
            </a:r>
          </a:p>
        </p:txBody>
      </p:sp>
      <p:sp>
        <p:nvSpPr>
          <p:cNvPr id="9" name="TextBox 8">
            <a:extLst>
              <a:ext uri="{FF2B5EF4-FFF2-40B4-BE49-F238E27FC236}">
                <a16:creationId xmlns:a16="http://schemas.microsoft.com/office/drawing/2014/main" id="{26040174-7278-4819-B5EA-27E068260BBE}"/>
              </a:ext>
            </a:extLst>
          </p:cNvPr>
          <p:cNvSpPr txBox="1"/>
          <p:nvPr/>
        </p:nvSpPr>
        <p:spPr>
          <a:xfrm>
            <a:off x="701458" y="3105122"/>
            <a:ext cx="4572000" cy="1021556"/>
          </a:xfrm>
          <a:prstGeom prst="roundRect">
            <a:avLst/>
          </a:prstGeom>
          <a:solidFill>
            <a:schemeClr val="bg1"/>
          </a:solidFill>
          <a:ln>
            <a:solidFill>
              <a:srgbClr val="FCAF17"/>
            </a:solidFill>
          </a:ln>
        </p:spPr>
        <p:txBody>
          <a:bodyPr wrap="square">
            <a:spAutoFit/>
          </a:bodyPr>
          <a:lstStyle/>
          <a:p>
            <a:r>
              <a:rPr lang="en-GB" altLang="en-US" dirty="0">
                <a:solidFill>
                  <a:schemeClr val="tx1"/>
                </a:solidFill>
                <a:latin typeface="Sitka Small" panose="02000505000000020004" pitchFamily="2" charset="0"/>
              </a:rPr>
              <a:t>He is the g</a:t>
            </a:r>
            <a:r>
              <a:rPr lang="LID4096" altLang="en-US" dirty="0">
                <a:solidFill>
                  <a:schemeClr val="tx1"/>
                </a:solidFill>
                <a:latin typeface="Sitka Small" panose="02000505000000020004" pitchFamily="2" charset="0"/>
              </a:rPr>
              <a:t>od of love and devotion</a:t>
            </a:r>
            <a:r>
              <a:rPr lang="en-GB" altLang="en-US" dirty="0">
                <a:solidFill>
                  <a:schemeClr val="tx1"/>
                </a:solidFill>
                <a:latin typeface="Sitka Small" panose="02000505000000020004" pitchFamily="2" charset="0"/>
              </a:rPr>
              <a:t> and</a:t>
            </a:r>
            <a:r>
              <a:rPr lang="LID4096" altLang="en-US" dirty="0">
                <a:solidFill>
                  <a:schemeClr val="tx1"/>
                </a:solidFill>
                <a:latin typeface="Sitka Small" panose="02000505000000020004" pitchFamily="2" charset="0"/>
              </a:rPr>
              <a:t> he is the most famous of all the heroes of Hindu </a:t>
            </a:r>
            <a:r>
              <a:rPr lang="LID4096" altLang="en-US" b="1" dirty="0">
                <a:solidFill>
                  <a:schemeClr val="tx1"/>
                </a:solidFill>
                <a:latin typeface="Sitka Small" panose="02000505000000020004" pitchFamily="2" charset="0"/>
                <a:hlinkClick r:id="rId3" action="ppaction://hlinksldjump"/>
              </a:rPr>
              <a:t>mythology</a:t>
            </a:r>
            <a:r>
              <a:rPr lang="LID4096" altLang="en-US" dirty="0">
                <a:solidFill>
                  <a:schemeClr val="tx1"/>
                </a:solidFill>
                <a:latin typeface="Sitka Small" panose="02000505000000020004" pitchFamily="2" charset="0"/>
              </a:rPr>
              <a:t>. </a:t>
            </a:r>
            <a:endParaRPr lang="en-GB" dirty="0">
              <a:latin typeface="Sitka Small" panose="02000505000000020004" pitchFamily="2" charset="0"/>
            </a:endParaRPr>
          </a:p>
        </p:txBody>
      </p:sp>
      <p:pic>
        <p:nvPicPr>
          <p:cNvPr id="10" name="Picture 9" descr="A picture containing toy, doll&#10;&#10;Description automatically generated">
            <a:extLst>
              <a:ext uri="{FF2B5EF4-FFF2-40B4-BE49-F238E27FC236}">
                <a16:creationId xmlns:a16="http://schemas.microsoft.com/office/drawing/2014/main" id="{915192CC-B7EC-45C5-A4DE-A51E9944C4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7718" y="857786"/>
            <a:ext cx="2977869" cy="5242637"/>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Sitka Small" panose="02000505000000020004" pitchFamily="2" charset="0"/>
              </a:rPr>
              <a:t>Childhood</a:t>
            </a:r>
          </a:p>
        </p:txBody>
      </p:sp>
      <p:sp>
        <p:nvSpPr>
          <p:cNvPr id="6" name="Rectangle 5">
            <a:hlinkClick r:id="rId2"/>
            <a:extLst>
              <a:ext uri="{FF2B5EF4-FFF2-40B4-BE49-F238E27FC236}">
                <a16:creationId xmlns:a16="http://schemas.microsoft.com/office/drawing/2014/main" id="{14798458-7666-4A60-888E-8076B98E9B39}"/>
              </a:ext>
            </a:extLst>
          </p:cNvPr>
          <p:cNvSpPr/>
          <p:nvPr/>
        </p:nvSpPr>
        <p:spPr>
          <a:xfrm>
            <a:off x="8436279" y="6519796"/>
            <a:ext cx="707721" cy="3382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E6FAAC24-A697-485D-8D88-291174355DFC}"/>
              </a:ext>
            </a:extLst>
          </p:cNvPr>
          <p:cNvSpPr txBox="1"/>
          <p:nvPr/>
        </p:nvSpPr>
        <p:spPr>
          <a:xfrm>
            <a:off x="645091" y="1302645"/>
            <a:ext cx="7791188" cy="715089"/>
          </a:xfrm>
          <a:prstGeom prst="roundRect">
            <a:avLst/>
          </a:prstGeom>
          <a:solidFill>
            <a:schemeClr val="bg1"/>
          </a:solidFill>
          <a:ln>
            <a:solidFill>
              <a:srgbClr val="FCAF17"/>
            </a:solidFill>
          </a:ln>
        </p:spPr>
        <p:txBody>
          <a:bodyPr wrap="square">
            <a:spAutoFit/>
          </a:bodyPr>
          <a:lstStyle/>
          <a:p>
            <a:pPr marL="0" indent="0">
              <a:buFont typeface="Arial" panose="020B0604020202020204" pitchFamily="34" charset="0"/>
              <a:buNone/>
            </a:pPr>
            <a:r>
              <a:rPr lang="en-GB" altLang="LID4096" dirty="0">
                <a:latin typeface="Sitka Small" panose="02000505000000020004" pitchFamily="2" charset="0"/>
                <a:ea typeface="ＭＳ Ｐゴシック" panose="020B0600070205080204" pitchFamily="34" charset="-128"/>
                <a:cs typeface="Sassoon Infant Rg" pitchFamily="2" charset="0"/>
              </a:rPr>
              <a:t>Many children are told stories about Krishna’s childhood. As a child, Krishna liked to play </a:t>
            </a:r>
            <a:r>
              <a:rPr lang="en-GB" altLang="LID4096" b="1" dirty="0">
                <a:solidFill>
                  <a:schemeClr val="tx1"/>
                </a:solidFill>
                <a:latin typeface="Sitka Small" panose="02000505000000020004" pitchFamily="2" charset="0"/>
                <a:ea typeface="ＭＳ Ｐゴシック" panose="020B0600070205080204" pitchFamily="34" charset="-128"/>
                <a:cs typeface="Sassoon Infant Rg" pitchFamily="2" charset="0"/>
                <a:hlinkClick r:id="rId3" action="ppaction://hlinksldjump"/>
              </a:rPr>
              <a:t>mischievous pranks</a:t>
            </a:r>
            <a:r>
              <a:rPr lang="en-GB" altLang="LID4096" dirty="0">
                <a:latin typeface="Twinkl" pitchFamily="2" charset="0"/>
                <a:ea typeface="ＭＳ Ｐゴシック" panose="020B0600070205080204" pitchFamily="34" charset="-128"/>
                <a:cs typeface="Sassoon Infant Rg" pitchFamily="2" charset="0"/>
              </a:rPr>
              <a:t>. </a:t>
            </a:r>
          </a:p>
        </p:txBody>
      </p:sp>
      <p:sp>
        <p:nvSpPr>
          <p:cNvPr id="7" name="TextBox 6">
            <a:extLst>
              <a:ext uri="{FF2B5EF4-FFF2-40B4-BE49-F238E27FC236}">
                <a16:creationId xmlns:a16="http://schemas.microsoft.com/office/drawing/2014/main" id="{F8CE1A6B-334A-416A-B652-FB85B9B0E1F5}"/>
              </a:ext>
            </a:extLst>
          </p:cNvPr>
          <p:cNvSpPr txBox="1"/>
          <p:nvPr/>
        </p:nvSpPr>
        <p:spPr>
          <a:xfrm>
            <a:off x="645091" y="2147338"/>
            <a:ext cx="3695177" cy="2917686"/>
          </a:xfrm>
          <a:prstGeom prst="roundRect">
            <a:avLst>
              <a:gd name="adj" fmla="val 4405"/>
            </a:avLst>
          </a:prstGeom>
          <a:solidFill>
            <a:schemeClr val="bg1"/>
          </a:solidFill>
          <a:ln>
            <a:solidFill>
              <a:srgbClr val="FCAF17"/>
            </a:solidFill>
          </a:ln>
        </p:spPr>
        <p:txBody>
          <a:bodyPr wrap="square">
            <a:spAutoFit/>
          </a:bodyPr>
          <a:lstStyle/>
          <a:p>
            <a:r>
              <a:rPr lang="en-GB" dirty="0">
                <a:latin typeface="Sitka Small" panose="02000505000000020004" pitchFamily="2" charset="0"/>
              </a:rPr>
              <a:t>Krishna, his brother Balarama and his friends all loved butter. They would trick their mothers, the </a:t>
            </a:r>
            <a:r>
              <a:rPr lang="en-GB" b="1" dirty="0">
                <a:latin typeface="Sitka Small" panose="02000505000000020004" pitchFamily="2" charset="0"/>
                <a:hlinkClick r:id="rId3" action="ppaction://hlinksldjump"/>
              </a:rPr>
              <a:t>gopis</a:t>
            </a:r>
            <a:r>
              <a:rPr lang="en-GB" dirty="0">
                <a:latin typeface="Sitka Small" panose="02000505000000020004" pitchFamily="2" charset="0"/>
              </a:rPr>
              <a:t>, so they could get to the pots of butter that had been hung up high. They would lift tiles off the roof and even make human ladders to get to them!</a:t>
            </a:r>
          </a:p>
        </p:txBody>
      </p:sp>
      <p:pic>
        <p:nvPicPr>
          <p:cNvPr id="8" name="Picture 7" descr="A picture containing toy&#10;&#10;Description automatically generated">
            <a:extLst>
              <a:ext uri="{FF2B5EF4-FFF2-40B4-BE49-F238E27FC236}">
                <a16:creationId xmlns:a16="http://schemas.microsoft.com/office/drawing/2014/main" id="{D2BC100B-F371-4978-9300-7FED6593835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89332" y="2147338"/>
            <a:ext cx="4734838" cy="4100154"/>
          </a:xfrm>
          <a:prstGeom prst="rect">
            <a:avLst/>
          </a:prstGeom>
        </p:spPr>
      </p:pic>
    </p:spTree>
    <p:extLst>
      <p:ext uri="{BB962C8B-B14F-4D97-AF65-F5344CB8AC3E}">
        <p14:creationId xmlns:p14="http://schemas.microsoft.com/office/powerpoint/2010/main" val="3290515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Sitka Small" panose="02000505000000020004" pitchFamily="2" charset="0"/>
              </a:rPr>
              <a:t>The Sound of Krishna’s Flute</a:t>
            </a:r>
          </a:p>
        </p:txBody>
      </p:sp>
      <p:sp>
        <p:nvSpPr>
          <p:cNvPr id="6" name="Rectangle 5">
            <a:hlinkClick r:id="rId2"/>
            <a:extLst>
              <a:ext uri="{FF2B5EF4-FFF2-40B4-BE49-F238E27FC236}">
                <a16:creationId xmlns:a16="http://schemas.microsoft.com/office/drawing/2014/main" id="{14798458-7666-4A60-888E-8076B98E9B39}"/>
              </a:ext>
            </a:extLst>
          </p:cNvPr>
          <p:cNvSpPr/>
          <p:nvPr/>
        </p:nvSpPr>
        <p:spPr>
          <a:xfrm>
            <a:off x="8436279" y="6519796"/>
            <a:ext cx="707721" cy="3382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E5E65FDC-AFBC-4BDD-9D13-BF494322AF42}"/>
              </a:ext>
            </a:extLst>
          </p:cNvPr>
          <p:cNvSpPr txBox="1"/>
          <p:nvPr/>
        </p:nvSpPr>
        <p:spPr>
          <a:xfrm>
            <a:off x="695195" y="1567118"/>
            <a:ext cx="4528158" cy="994767"/>
          </a:xfrm>
          <a:prstGeom prst="roundRect">
            <a:avLst>
              <a:gd name="adj" fmla="val 13056"/>
            </a:avLst>
          </a:prstGeom>
          <a:solidFill>
            <a:schemeClr val="bg1"/>
          </a:solidFill>
          <a:ln>
            <a:solidFill>
              <a:srgbClr val="FCAF17"/>
            </a:solidFill>
          </a:ln>
        </p:spPr>
        <p:txBody>
          <a:bodyPr wrap="square">
            <a:spAutoFit/>
          </a:bodyPr>
          <a:lstStyle/>
          <a:p>
            <a:pPr marL="0" indent="0">
              <a:buFont typeface="Arial" panose="020B0604020202020204" pitchFamily="34" charset="0"/>
              <a:buNone/>
              <a:defRPr/>
            </a:pPr>
            <a:r>
              <a:rPr lang="en-GB" altLang="en-ES" dirty="0">
                <a:latin typeface="Sitka Small" panose="02000505000000020004" pitchFamily="2" charset="0"/>
                <a:ea typeface="ＭＳ Ｐゴシック" panose="020B0600070205080204" pitchFamily="34" charset="-128"/>
              </a:rPr>
              <a:t>As a young man, Krishna was a </a:t>
            </a:r>
            <a:r>
              <a:rPr lang="en-GB" altLang="en-ES" b="1" dirty="0">
                <a:solidFill>
                  <a:schemeClr val="tx1"/>
                </a:solidFill>
                <a:latin typeface="Sitka Small" panose="02000505000000020004" pitchFamily="2" charset="0"/>
                <a:ea typeface="ＭＳ Ｐゴシック" panose="020B0600070205080204" pitchFamily="34" charset="-128"/>
                <a:hlinkClick r:id="rId3" action="ppaction://hlinksldjump"/>
              </a:rPr>
              <a:t>cowherd</a:t>
            </a:r>
            <a:r>
              <a:rPr lang="en-GB" altLang="en-ES" dirty="0">
                <a:latin typeface="Sitka Small" panose="02000505000000020004" pitchFamily="2" charset="0"/>
                <a:ea typeface="ＭＳ Ｐゴシック" panose="020B0600070205080204" pitchFamily="34" charset="-128"/>
              </a:rPr>
              <a:t>. His job was to take the cows from field to field for </a:t>
            </a:r>
            <a:r>
              <a:rPr lang="en-GB" altLang="en-ES" b="1" dirty="0">
                <a:latin typeface="Sitka Small" panose="02000505000000020004" pitchFamily="2" charset="0"/>
                <a:ea typeface="ＭＳ Ｐゴシック" panose="020B0600070205080204" pitchFamily="34" charset="-128"/>
                <a:hlinkClick r:id="rId3" action="ppaction://hlinksldjump"/>
              </a:rPr>
              <a:t>grazing</a:t>
            </a:r>
            <a:r>
              <a:rPr lang="en-GB" altLang="en-ES" dirty="0">
                <a:latin typeface="Sitka Small" panose="02000505000000020004" pitchFamily="2" charset="0"/>
                <a:ea typeface="ＭＳ Ｐゴシック" panose="020B0600070205080204" pitchFamily="34" charset="-128"/>
              </a:rPr>
              <a:t>.</a:t>
            </a:r>
          </a:p>
        </p:txBody>
      </p:sp>
      <p:pic>
        <p:nvPicPr>
          <p:cNvPr id="4" name="Picture 3" descr="A picture containing toy, doll&#10;&#10;Description automatically generated">
            <a:extLst>
              <a:ext uri="{FF2B5EF4-FFF2-40B4-BE49-F238E27FC236}">
                <a16:creationId xmlns:a16="http://schemas.microsoft.com/office/drawing/2014/main" id="{37E580D2-79E4-4A55-A10E-B86FDCF0EC0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03483" y="1340285"/>
            <a:ext cx="2799716" cy="4928992"/>
          </a:xfrm>
          <a:prstGeom prst="rect">
            <a:avLst/>
          </a:prstGeom>
        </p:spPr>
      </p:pic>
      <p:sp>
        <p:nvSpPr>
          <p:cNvPr id="9" name="TextBox 8">
            <a:extLst>
              <a:ext uri="{FF2B5EF4-FFF2-40B4-BE49-F238E27FC236}">
                <a16:creationId xmlns:a16="http://schemas.microsoft.com/office/drawing/2014/main" id="{534B0D0A-F409-4614-8473-1ACB759F0180}"/>
              </a:ext>
            </a:extLst>
          </p:cNvPr>
          <p:cNvSpPr txBox="1"/>
          <p:nvPr/>
        </p:nvSpPr>
        <p:spPr>
          <a:xfrm>
            <a:off x="694341" y="2611755"/>
            <a:ext cx="4528158" cy="1856125"/>
          </a:xfrm>
          <a:prstGeom prst="roundRect">
            <a:avLst>
              <a:gd name="adj" fmla="val 10153"/>
            </a:avLst>
          </a:prstGeom>
          <a:solidFill>
            <a:schemeClr val="bg1"/>
          </a:solidFill>
          <a:ln>
            <a:solidFill>
              <a:srgbClr val="FCAF17"/>
            </a:solidFill>
          </a:ln>
        </p:spPr>
        <p:txBody>
          <a:bodyPr wrap="square">
            <a:spAutoFit/>
          </a:bodyPr>
          <a:lstStyle/>
          <a:p>
            <a:r>
              <a:rPr lang="en-GB" dirty="0">
                <a:latin typeface="Sitka Small" panose="02000505000000020004" pitchFamily="2" charset="0"/>
              </a:rPr>
              <a:t>As he worked, he used to play the flute. The sound of his flute was so beautiful that the young gopis from the villages where he passed would leave their homes to dance with him in the moonlight.</a:t>
            </a:r>
          </a:p>
        </p:txBody>
      </p:sp>
    </p:spTree>
    <p:extLst>
      <p:ext uri="{BB962C8B-B14F-4D97-AF65-F5344CB8AC3E}">
        <p14:creationId xmlns:p14="http://schemas.microsoft.com/office/powerpoint/2010/main" val="3001228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2" presetClass="emph" presetSubtype="0" fill="hold" nodeType="clickEffect">
                                  <p:stCondLst>
                                    <p:cond delay="0"/>
                                  </p:stCondLst>
                                  <p:childTnLst>
                                    <p:animRot by="120000">
                                      <p:cBhvr>
                                        <p:cTn id="11" dur="100" fill="hold">
                                          <p:stCondLst>
                                            <p:cond delay="0"/>
                                          </p:stCondLst>
                                        </p:cTn>
                                        <p:tgtEl>
                                          <p:spTgt spid="4"/>
                                        </p:tgtEl>
                                        <p:attrNameLst>
                                          <p:attrName>r</p:attrName>
                                        </p:attrNameLst>
                                      </p:cBhvr>
                                    </p:animRot>
                                    <p:animRot by="-240000">
                                      <p:cBhvr>
                                        <p:cTn id="12" dur="200" fill="hold">
                                          <p:stCondLst>
                                            <p:cond delay="200"/>
                                          </p:stCondLst>
                                        </p:cTn>
                                        <p:tgtEl>
                                          <p:spTgt spid="4"/>
                                        </p:tgtEl>
                                        <p:attrNameLst>
                                          <p:attrName>r</p:attrName>
                                        </p:attrNameLst>
                                      </p:cBhvr>
                                    </p:animRot>
                                    <p:animRot by="240000">
                                      <p:cBhvr>
                                        <p:cTn id="13" dur="200" fill="hold">
                                          <p:stCondLst>
                                            <p:cond delay="400"/>
                                          </p:stCondLst>
                                        </p:cTn>
                                        <p:tgtEl>
                                          <p:spTgt spid="4"/>
                                        </p:tgtEl>
                                        <p:attrNameLst>
                                          <p:attrName>r</p:attrName>
                                        </p:attrNameLst>
                                      </p:cBhvr>
                                    </p:animRot>
                                    <p:animRot by="-240000">
                                      <p:cBhvr>
                                        <p:cTn id="14" dur="200" fill="hold">
                                          <p:stCondLst>
                                            <p:cond delay="600"/>
                                          </p:stCondLst>
                                        </p:cTn>
                                        <p:tgtEl>
                                          <p:spTgt spid="4"/>
                                        </p:tgtEl>
                                        <p:attrNameLst>
                                          <p:attrName>r</p:attrName>
                                        </p:attrNameLst>
                                      </p:cBhvr>
                                    </p:animRot>
                                    <p:animRot by="120000">
                                      <p:cBhvr>
                                        <p:cTn id="15" dur="200" fill="hold">
                                          <p:stCondLst>
                                            <p:cond delay="800"/>
                                          </p:stCondLst>
                                        </p:cTn>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altLang="en-GB" sz="3600" dirty="0">
                <a:latin typeface="Sitka Small" panose="02000505000000020004" pitchFamily="2" charset="0"/>
                <a:ea typeface="ＭＳ Ｐゴシック" panose="020B0600070205080204" pitchFamily="34" charset="-128"/>
              </a:rPr>
              <a:t>Krishna and Radha</a:t>
            </a:r>
            <a:endParaRPr lang="en-GB" sz="3600" dirty="0">
              <a:latin typeface="Sitka Small" panose="02000505000000020004" pitchFamily="2" charset="0"/>
            </a:endParaRPr>
          </a:p>
        </p:txBody>
      </p:sp>
      <p:sp>
        <p:nvSpPr>
          <p:cNvPr id="6" name="Rectangle 5">
            <a:hlinkClick r:id="rId2"/>
            <a:extLst>
              <a:ext uri="{FF2B5EF4-FFF2-40B4-BE49-F238E27FC236}">
                <a16:creationId xmlns:a16="http://schemas.microsoft.com/office/drawing/2014/main" id="{14798458-7666-4A60-888E-8076B98E9B39}"/>
              </a:ext>
            </a:extLst>
          </p:cNvPr>
          <p:cNvSpPr/>
          <p:nvPr/>
        </p:nvSpPr>
        <p:spPr>
          <a:xfrm>
            <a:off x="8436279" y="6519796"/>
            <a:ext cx="707721" cy="3382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E073F0DE-E5A4-4BB4-9001-AA436B5AA519}"/>
              </a:ext>
            </a:extLst>
          </p:cNvPr>
          <p:cNvSpPr txBox="1"/>
          <p:nvPr/>
        </p:nvSpPr>
        <p:spPr>
          <a:xfrm>
            <a:off x="732772" y="1320007"/>
            <a:ext cx="7803716" cy="715089"/>
          </a:xfrm>
          <a:prstGeom prst="roundRect">
            <a:avLst/>
          </a:prstGeom>
          <a:solidFill>
            <a:schemeClr val="bg1"/>
          </a:solidFill>
          <a:ln>
            <a:solidFill>
              <a:srgbClr val="FCAF17"/>
            </a:solidFill>
          </a:ln>
        </p:spPr>
        <p:txBody>
          <a:bodyPr wrap="square">
            <a:spAutoFit/>
          </a:bodyPr>
          <a:lstStyle/>
          <a:p>
            <a:pPr marL="0" indent="0">
              <a:buFont typeface="Arial" panose="020B0604020202020204" pitchFamily="34" charset="0"/>
              <a:buNone/>
              <a:defRPr/>
            </a:pPr>
            <a:r>
              <a:rPr lang="en-ES" dirty="0">
                <a:latin typeface="Sitka Small" panose="02000505000000020004" pitchFamily="2" charset="0"/>
              </a:rPr>
              <a:t>Krishna’s favourite among the gopis was the beautiful Radha. </a:t>
            </a:r>
          </a:p>
          <a:p>
            <a:pPr marL="0" indent="0">
              <a:buFont typeface="Arial" panose="020B0604020202020204" pitchFamily="34" charset="0"/>
              <a:buNone/>
              <a:defRPr/>
            </a:pPr>
            <a:r>
              <a:rPr lang="en-ES" dirty="0">
                <a:latin typeface="Sitka Small" panose="02000505000000020004" pitchFamily="2" charset="0"/>
              </a:rPr>
              <a:t>Krishna and Radha are often </a:t>
            </a:r>
            <a:r>
              <a:rPr lang="en-GB" dirty="0">
                <a:solidFill>
                  <a:schemeClr val="tx1"/>
                </a:solidFill>
                <a:latin typeface="Sitka Small" panose="02000505000000020004" pitchFamily="2" charset="0"/>
              </a:rPr>
              <a:t>shown</a:t>
            </a:r>
            <a:r>
              <a:rPr lang="en-ES" dirty="0">
                <a:latin typeface="Sitka Small" panose="02000505000000020004" pitchFamily="2" charset="0"/>
              </a:rPr>
              <a:t> together. </a:t>
            </a:r>
            <a:endParaRPr lang="en-GB" dirty="0">
              <a:latin typeface="Sitka Small" panose="02000505000000020004" pitchFamily="2" charset="0"/>
            </a:endParaRPr>
          </a:p>
        </p:txBody>
      </p:sp>
      <p:sp>
        <p:nvSpPr>
          <p:cNvPr id="7" name="TextBox 6">
            <a:extLst>
              <a:ext uri="{FF2B5EF4-FFF2-40B4-BE49-F238E27FC236}">
                <a16:creationId xmlns:a16="http://schemas.microsoft.com/office/drawing/2014/main" id="{ED3CDAC5-46C3-4C5A-B0E1-CD39A23C9CE3}"/>
              </a:ext>
            </a:extLst>
          </p:cNvPr>
          <p:cNvSpPr txBox="1"/>
          <p:nvPr/>
        </p:nvSpPr>
        <p:spPr>
          <a:xfrm>
            <a:off x="732772" y="2110238"/>
            <a:ext cx="3951962" cy="2090261"/>
          </a:xfrm>
          <a:prstGeom prst="roundRect">
            <a:avLst>
              <a:gd name="adj" fmla="val 5063"/>
            </a:avLst>
          </a:prstGeom>
          <a:solidFill>
            <a:schemeClr val="bg1"/>
          </a:solidFill>
          <a:ln>
            <a:solidFill>
              <a:srgbClr val="FCAF17"/>
            </a:solidFill>
          </a:ln>
        </p:spPr>
        <p:txBody>
          <a:bodyPr wrap="square">
            <a:spAutoFit/>
          </a:bodyPr>
          <a:lstStyle/>
          <a:p>
            <a:r>
              <a:rPr lang="en-GB" dirty="0">
                <a:latin typeface="Sitka Small" panose="02000505000000020004" pitchFamily="2" charset="0"/>
              </a:rPr>
              <a:t>Have a look at this picture. </a:t>
            </a:r>
          </a:p>
          <a:p>
            <a:r>
              <a:rPr lang="en-GB" dirty="0">
                <a:latin typeface="Sitka Small" panose="02000505000000020004" pitchFamily="2" charset="0"/>
              </a:rPr>
              <a:t>What </a:t>
            </a:r>
            <a:r>
              <a:rPr lang="en-GB" b="1" dirty="0">
                <a:latin typeface="Sitka Small" panose="02000505000000020004" pitchFamily="2" charset="0"/>
                <a:hlinkClick r:id="rId3" action="ppaction://hlinksldjump"/>
              </a:rPr>
              <a:t>symbols</a:t>
            </a:r>
            <a:r>
              <a:rPr lang="en-GB" dirty="0">
                <a:latin typeface="Sitka Small" panose="02000505000000020004" pitchFamily="2" charset="0"/>
              </a:rPr>
              <a:t> can you see? </a:t>
            </a:r>
          </a:p>
          <a:p>
            <a:pPr marL="285750" indent="-285750">
              <a:buFont typeface="Arial" panose="020B0604020202020204" pitchFamily="34" charset="0"/>
              <a:buChar char="•"/>
            </a:pPr>
            <a:r>
              <a:rPr lang="en-GB" dirty="0">
                <a:latin typeface="Sitka Small" panose="02000505000000020004" pitchFamily="2" charset="0"/>
              </a:rPr>
              <a:t>The cow represents the fact that Krishna was a cowherd.</a:t>
            </a:r>
          </a:p>
          <a:p>
            <a:pPr marL="285750" indent="-285750">
              <a:buFont typeface="Arial" panose="020B0604020202020204" pitchFamily="34" charset="0"/>
              <a:buChar char="•"/>
            </a:pPr>
            <a:r>
              <a:rPr lang="en-GB" dirty="0">
                <a:latin typeface="Sitka Small" panose="02000505000000020004" pitchFamily="2" charset="0"/>
              </a:rPr>
              <a:t>The crowns on Krishna and the cow show that they are </a:t>
            </a:r>
            <a:r>
              <a:rPr lang="en-GB" b="1" dirty="0">
                <a:latin typeface="Sitka Small" panose="02000505000000020004" pitchFamily="2" charset="0"/>
                <a:hlinkClick r:id="rId3" action="ppaction://hlinksldjump"/>
              </a:rPr>
              <a:t>sacred</a:t>
            </a:r>
            <a:r>
              <a:rPr lang="en-GB" dirty="0" smtClean="0">
                <a:latin typeface="Sitka Small" panose="02000505000000020004" pitchFamily="2" charset="0"/>
              </a:rPr>
              <a:t>.</a:t>
            </a:r>
            <a:endParaRPr lang="en-GB" dirty="0">
              <a:latin typeface="Sitka Small" panose="02000505000000020004" pitchFamily="2" charset="0"/>
            </a:endParaRPr>
          </a:p>
        </p:txBody>
      </p:sp>
      <p:pic>
        <p:nvPicPr>
          <p:cNvPr id="8" name="Picture 7" descr="A picture containing text, box, room&#10;&#10;Description automatically generated">
            <a:extLst>
              <a:ext uri="{FF2B5EF4-FFF2-40B4-BE49-F238E27FC236}">
                <a16:creationId xmlns:a16="http://schemas.microsoft.com/office/drawing/2014/main" id="{A9698A2B-5091-4E76-9077-FF2ECD9FABA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53438" y="2110238"/>
            <a:ext cx="3683050" cy="3683050"/>
          </a:xfrm>
          <a:prstGeom prst="roundRect">
            <a:avLst>
              <a:gd name="adj" fmla="val 3438"/>
            </a:avLst>
          </a:prstGeom>
          <a:ln>
            <a:solidFill>
              <a:srgbClr val="FCAF17"/>
            </a:solidFill>
          </a:ln>
        </p:spPr>
      </p:pic>
    </p:spTree>
    <p:extLst>
      <p:ext uri="{BB962C8B-B14F-4D97-AF65-F5344CB8AC3E}">
        <p14:creationId xmlns:p14="http://schemas.microsoft.com/office/powerpoint/2010/main" val="764865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Sitka Small" panose="02000505000000020004" pitchFamily="2" charset="0"/>
              </a:rPr>
              <a:t>The Peacock Feather</a:t>
            </a:r>
          </a:p>
        </p:txBody>
      </p:sp>
      <p:sp>
        <p:nvSpPr>
          <p:cNvPr id="6" name="Rectangle 5">
            <a:hlinkClick r:id="rId2"/>
            <a:extLst>
              <a:ext uri="{FF2B5EF4-FFF2-40B4-BE49-F238E27FC236}">
                <a16:creationId xmlns:a16="http://schemas.microsoft.com/office/drawing/2014/main" id="{14798458-7666-4A60-888E-8076B98E9B39}"/>
              </a:ext>
            </a:extLst>
          </p:cNvPr>
          <p:cNvSpPr/>
          <p:nvPr/>
        </p:nvSpPr>
        <p:spPr>
          <a:xfrm>
            <a:off x="8436279" y="6519796"/>
            <a:ext cx="707721" cy="3382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8AD14D34-A876-49A4-B9EE-1DB4D03F50BE}"/>
              </a:ext>
            </a:extLst>
          </p:cNvPr>
          <p:cNvSpPr txBox="1"/>
          <p:nvPr/>
        </p:nvSpPr>
        <p:spPr>
          <a:xfrm>
            <a:off x="764088" y="2082111"/>
            <a:ext cx="3463446" cy="2090261"/>
          </a:xfrm>
          <a:prstGeom prst="roundRect">
            <a:avLst>
              <a:gd name="adj" fmla="val 5696"/>
            </a:avLst>
          </a:prstGeom>
          <a:solidFill>
            <a:schemeClr val="bg1"/>
          </a:solidFill>
          <a:ln>
            <a:solidFill>
              <a:srgbClr val="FCAF17"/>
            </a:solidFill>
          </a:ln>
        </p:spPr>
        <p:txBody>
          <a:bodyPr wrap="square">
            <a:spAutoFit/>
          </a:bodyPr>
          <a:lstStyle/>
          <a:p>
            <a:pPr marL="0" indent="0">
              <a:buFont typeface="Arial" panose="020B0604020202020204" pitchFamily="34" charset="0"/>
              <a:buNone/>
            </a:pPr>
            <a:r>
              <a:rPr lang="en-GB" altLang="en-GB" dirty="0">
                <a:latin typeface="Sitka Small" panose="02000505000000020004" pitchFamily="2" charset="0"/>
                <a:ea typeface="ＭＳ Ｐゴシック" panose="020B0600070205080204" pitchFamily="34" charset="-128"/>
                <a:cs typeface="Sassoon Infant Rg" pitchFamily="2" charset="0"/>
              </a:rPr>
              <a:t>Peacock feathers have an ‘eye’ in them. The ‘eye’ on Krishna’s peacock feather represents the third eye or sixth sense.</a:t>
            </a:r>
          </a:p>
          <a:p>
            <a:pPr marL="0" indent="0">
              <a:buFont typeface="Arial" panose="020B0604020202020204" pitchFamily="34" charset="0"/>
              <a:buNone/>
            </a:pPr>
            <a:r>
              <a:rPr lang="en-GB" altLang="en-GB" dirty="0">
                <a:latin typeface="Sitka Small" panose="02000505000000020004" pitchFamily="2" charset="0"/>
                <a:ea typeface="ＭＳ Ｐゴシック" panose="020B0600070205080204" pitchFamily="34" charset="-128"/>
                <a:cs typeface="Sassoon Infant Rg" pitchFamily="2" charset="0"/>
              </a:rPr>
              <a:t>The third eye is a special connection with the gods.</a:t>
            </a:r>
          </a:p>
        </p:txBody>
      </p:sp>
      <p:sp>
        <p:nvSpPr>
          <p:cNvPr id="7" name="TextBox 6">
            <a:extLst>
              <a:ext uri="{FF2B5EF4-FFF2-40B4-BE49-F238E27FC236}">
                <a16:creationId xmlns:a16="http://schemas.microsoft.com/office/drawing/2014/main" id="{0CE266C6-D901-4087-AB35-CC50F0571998}"/>
              </a:ext>
            </a:extLst>
          </p:cNvPr>
          <p:cNvSpPr txBox="1"/>
          <p:nvPr/>
        </p:nvSpPr>
        <p:spPr>
          <a:xfrm>
            <a:off x="764087" y="1299920"/>
            <a:ext cx="7509353" cy="715089"/>
          </a:xfrm>
          <a:prstGeom prst="roundRect">
            <a:avLst/>
          </a:prstGeom>
          <a:solidFill>
            <a:schemeClr val="bg1"/>
          </a:solidFill>
          <a:ln>
            <a:solidFill>
              <a:srgbClr val="FCAF17"/>
            </a:solidFill>
          </a:ln>
        </p:spPr>
        <p:txBody>
          <a:bodyPr wrap="square">
            <a:spAutoFit/>
          </a:bodyPr>
          <a:lstStyle/>
          <a:p>
            <a:r>
              <a:rPr lang="en-GB" dirty="0">
                <a:latin typeface="Sitka Small" panose="02000505000000020004" pitchFamily="2" charset="0"/>
              </a:rPr>
              <a:t>Another important symbol linked with Krishna is the peacock feather. He always wears one on his head.</a:t>
            </a:r>
          </a:p>
        </p:txBody>
      </p:sp>
      <p:pic>
        <p:nvPicPr>
          <p:cNvPr id="8" name="Picture 7" descr="A close up of a tattoo&#10;&#10;Description automatically generated">
            <a:extLst>
              <a:ext uri="{FF2B5EF4-FFF2-40B4-BE49-F238E27FC236}">
                <a16:creationId xmlns:a16="http://schemas.microsoft.com/office/drawing/2014/main" id="{A9FAA994-1240-42B1-A1D3-0AE074403A4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58159">
            <a:off x="5513659" y="1950893"/>
            <a:ext cx="1762792" cy="4460041"/>
          </a:xfrm>
          <a:prstGeom prst="rect">
            <a:avLst/>
          </a:prstGeom>
        </p:spPr>
      </p:pic>
    </p:spTree>
    <p:extLst>
      <p:ext uri="{BB962C8B-B14F-4D97-AF65-F5344CB8AC3E}">
        <p14:creationId xmlns:p14="http://schemas.microsoft.com/office/powerpoint/2010/main" val="3365166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Sitka Small" panose="02000505000000020004" pitchFamily="2" charset="0"/>
              </a:rPr>
              <a:t>Hare Krishna Movement</a:t>
            </a:r>
          </a:p>
        </p:txBody>
      </p:sp>
      <p:sp>
        <p:nvSpPr>
          <p:cNvPr id="6" name="Rectangle 5">
            <a:hlinkClick r:id="rId2"/>
            <a:extLst>
              <a:ext uri="{FF2B5EF4-FFF2-40B4-BE49-F238E27FC236}">
                <a16:creationId xmlns:a16="http://schemas.microsoft.com/office/drawing/2014/main" id="{14798458-7666-4A60-888E-8076B98E9B39}"/>
              </a:ext>
            </a:extLst>
          </p:cNvPr>
          <p:cNvSpPr/>
          <p:nvPr/>
        </p:nvSpPr>
        <p:spPr>
          <a:xfrm>
            <a:off x="8436279" y="6519796"/>
            <a:ext cx="707721" cy="3382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C7E6A831-DCC4-4BA8-B093-6C51BCE7252C}"/>
              </a:ext>
            </a:extLst>
          </p:cNvPr>
          <p:cNvSpPr txBox="1"/>
          <p:nvPr/>
        </p:nvSpPr>
        <p:spPr>
          <a:xfrm>
            <a:off x="676405" y="1254680"/>
            <a:ext cx="7759874" cy="1548765"/>
          </a:xfrm>
          <a:prstGeom prst="roundRect">
            <a:avLst>
              <a:gd name="adj" fmla="val 8650"/>
            </a:avLst>
          </a:prstGeom>
          <a:solidFill>
            <a:schemeClr val="bg1"/>
          </a:solidFill>
          <a:ln>
            <a:solidFill>
              <a:srgbClr val="FCAF17"/>
            </a:solidFill>
          </a:ln>
        </p:spPr>
        <p:txBody>
          <a:bodyPr wrap="square">
            <a:spAutoFit/>
          </a:bodyPr>
          <a:lstStyle/>
          <a:p>
            <a:pPr marL="0" indent="0">
              <a:buFont typeface="Arial" panose="020B0604020202020204" pitchFamily="34" charset="0"/>
              <a:buNone/>
            </a:pPr>
            <a:r>
              <a:rPr lang="en-GB" altLang="en-GB" dirty="0">
                <a:latin typeface="Sitka Small" panose="02000505000000020004" pitchFamily="2" charset="0"/>
                <a:ea typeface="ＭＳ Ｐゴシック" panose="020B0600070205080204" pitchFamily="34" charset="-128"/>
                <a:cs typeface="Sassoon Infant Rg" pitchFamily="2" charset="0"/>
              </a:rPr>
              <a:t>The International Society for Krishna Consciousness (ISKCON), better known as Hare Krishna movement or Hare </a:t>
            </a:r>
            <a:r>
              <a:rPr lang="en-GB" altLang="en-GB" dirty="0" err="1">
                <a:latin typeface="Sitka Small" panose="02000505000000020004" pitchFamily="2" charset="0"/>
                <a:ea typeface="ＭＳ Ｐゴシック" panose="020B0600070205080204" pitchFamily="34" charset="-128"/>
                <a:cs typeface="Sassoon Infant Rg" pitchFamily="2" charset="0"/>
              </a:rPr>
              <a:t>Krishnas</a:t>
            </a:r>
            <a:r>
              <a:rPr lang="en-GB" altLang="en-GB" dirty="0">
                <a:latin typeface="Sitka Small" panose="02000505000000020004" pitchFamily="2" charset="0"/>
                <a:ea typeface="ＭＳ Ｐゴシック" panose="020B0600070205080204" pitchFamily="34" charset="-128"/>
                <a:cs typeface="Sassoon Infant Rg" pitchFamily="2" charset="0"/>
              </a:rPr>
              <a:t>, is a religious movement. People who are part of the Hare Krishna movement wear bright orange clothes and have their heads shaved</a:t>
            </a:r>
            <a:r>
              <a:rPr lang="en-GB" altLang="en-US" dirty="0">
                <a:latin typeface="Sitka Small" panose="02000505000000020004" pitchFamily="2" charset="0"/>
                <a:ea typeface="ＭＳ Ｐゴシック" panose="020B0600070205080204" pitchFamily="34" charset="-128"/>
                <a:cs typeface="Sassoon Infant Rg" pitchFamily="2" charset="0"/>
              </a:rPr>
              <a:t>.</a:t>
            </a:r>
            <a:endParaRPr lang="en-GB" altLang="en-GB" dirty="0">
              <a:latin typeface="Sitka Small" panose="02000505000000020004" pitchFamily="2" charset="0"/>
              <a:ea typeface="ＭＳ Ｐゴシック" panose="020B0600070205080204" pitchFamily="34" charset="-128"/>
              <a:cs typeface="Sassoon Infant Rg" pitchFamily="2" charset="0"/>
            </a:endParaRPr>
          </a:p>
        </p:txBody>
      </p:sp>
      <p:sp>
        <p:nvSpPr>
          <p:cNvPr id="7" name="TextBox 6">
            <a:extLst>
              <a:ext uri="{FF2B5EF4-FFF2-40B4-BE49-F238E27FC236}">
                <a16:creationId xmlns:a16="http://schemas.microsoft.com/office/drawing/2014/main" id="{70321AFF-6F35-4693-BCDD-EBDE5144A6BB}"/>
              </a:ext>
            </a:extLst>
          </p:cNvPr>
          <p:cNvSpPr txBox="1"/>
          <p:nvPr/>
        </p:nvSpPr>
        <p:spPr>
          <a:xfrm>
            <a:off x="676405" y="2741165"/>
            <a:ext cx="3958225" cy="2090261"/>
          </a:xfrm>
          <a:prstGeom prst="roundRect">
            <a:avLst>
              <a:gd name="adj" fmla="val 6077"/>
            </a:avLst>
          </a:prstGeom>
          <a:solidFill>
            <a:schemeClr val="bg1"/>
          </a:solidFill>
          <a:ln w="12700">
            <a:solidFill>
              <a:srgbClr val="FCAF17"/>
            </a:solidFill>
          </a:ln>
        </p:spPr>
        <p:txBody>
          <a:bodyPr wrap="square">
            <a:spAutoFit/>
          </a:bodyPr>
          <a:lstStyle/>
          <a:p>
            <a:pPr marL="0" indent="0">
              <a:buFont typeface="Arial" panose="020B0604020202020204" pitchFamily="34" charset="0"/>
              <a:buNone/>
            </a:pPr>
            <a:r>
              <a:rPr lang="en-GB" altLang="en-GB" dirty="0">
                <a:latin typeface="Sitka Small" panose="02000505000000020004" pitchFamily="2" charset="0"/>
                <a:ea typeface="ＭＳ Ｐゴシック" panose="020B0600070205080204" pitchFamily="34" charset="-128"/>
                <a:cs typeface="Sassoon Infant Rg" pitchFamily="2" charset="0"/>
              </a:rPr>
              <a:t>They have a special chant that goes like this:</a:t>
            </a:r>
          </a:p>
          <a:p>
            <a:pPr marL="0" indent="0">
              <a:buFont typeface="Arial" panose="020B0604020202020204" pitchFamily="34" charset="0"/>
              <a:buNone/>
            </a:pPr>
            <a:endParaRPr lang="en-GB" altLang="en-GB" dirty="0">
              <a:latin typeface="Sitka Small" panose="02000505000000020004" pitchFamily="2" charset="0"/>
              <a:ea typeface="ＭＳ Ｐゴシック" panose="020B0600070205080204" pitchFamily="34" charset="-128"/>
              <a:cs typeface="Sassoon Infant Rg" pitchFamily="2" charset="0"/>
            </a:endParaRPr>
          </a:p>
          <a:p>
            <a:pPr marL="0" indent="0">
              <a:buFont typeface="Arial" panose="020B0604020202020204" pitchFamily="34" charset="0"/>
              <a:buNone/>
            </a:pPr>
            <a:r>
              <a:rPr lang="en-GB" altLang="en-GB" dirty="0">
                <a:latin typeface="Sitka Small" panose="02000505000000020004" pitchFamily="2" charset="0"/>
                <a:ea typeface="ＭＳ Ｐゴシック" panose="020B0600070205080204" pitchFamily="34" charset="-128"/>
                <a:cs typeface="Sassoon Infant Rg" pitchFamily="2" charset="0"/>
              </a:rPr>
              <a:t>Hare Krishna, Hare Krishna</a:t>
            </a:r>
            <a:br>
              <a:rPr lang="en-GB" altLang="en-GB" dirty="0">
                <a:latin typeface="Sitka Small" panose="02000505000000020004" pitchFamily="2" charset="0"/>
                <a:ea typeface="ＭＳ Ｐゴシック" panose="020B0600070205080204" pitchFamily="34" charset="-128"/>
                <a:cs typeface="Sassoon Infant Rg" pitchFamily="2" charset="0"/>
              </a:rPr>
            </a:br>
            <a:r>
              <a:rPr lang="en-GB" altLang="en-GB" dirty="0" err="1">
                <a:latin typeface="Sitka Small" panose="02000505000000020004" pitchFamily="2" charset="0"/>
                <a:ea typeface="ＭＳ Ｐゴシック" panose="020B0600070205080204" pitchFamily="34" charset="-128"/>
                <a:cs typeface="Sassoon Infant Rg" pitchFamily="2" charset="0"/>
              </a:rPr>
              <a:t>Krishna</a:t>
            </a:r>
            <a:r>
              <a:rPr lang="en-GB" altLang="en-GB" dirty="0">
                <a:latin typeface="Sitka Small" panose="02000505000000020004" pitchFamily="2" charset="0"/>
                <a:ea typeface="ＭＳ Ｐゴシック" panose="020B0600070205080204" pitchFamily="34" charset="-128"/>
                <a:cs typeface="Sassoon Infant Rg" pitchFamily="2" charset="0"/>
              </a:rPr>
              <a:t> </a:t>
            </a:r>
            <a:r>
              <a:rPr lang="en-GB" altLang="en-GB" dirty="0" err="1">
                <a:latin typeface="Sitka Small" panose="02000505000000020004" pitchFamily="2" charset="0"/>
                <a:ea typeface="ＭＳ Ｐゴシック" panose="020B0600070205080204" pitchFamily="34" charset="-128"/>
                <a:cs typeface="Sassoon Infant Rg" pitchFamily="2" charset="0"/>
              </a:rPr>
              <a:t>Krishna</a:t>
            </a:r>
            <a:r>
              <a:rPr lang="en-GB" altLang="en-GB" dirty="0">
                <a:latin typeface="Sitka Small" panose="02000505000000020004" pitchFamily="2" charset="0"/>
                <a:ea typeface="ＭＳ Ｐゴシック" panose="020B0600070205080204" pitchFamily="34" charset="-128"/>
                <a:cs typeface="Sassoon Infant Rg" pitchFamily="2" charset="0"/>
              </a:rPr>
              <a:t>, Hare </a:t>
            </a:r>
            <a:r>
              <a:rPr lang="en-GB" altLang="en-GB" dirty="0" err="1">
                <a:latin typeface="Sitka Small" panose="02000505000000020004" pitchFamily="2" charset="0"/>
                <a:ea typeface="ＭＳ Ｐゴシック" panose="020B0600070205080204" pitchFamily="34" charset="-128"/>
                <a:cs typeface="Sassoon Infant Rg" pitchFamily="2" charset="0"/>
              </a:rPr>
              <a:t>Hare</a:t>
            </a:r>
            <a:r>
              <a:rPr lang="en-GB" altLang="en-GB" dirty="0">
                <a:latin typeface="Sitka Small" panose="02000505000000020004" pitchFamily="2" charset="0"/>
                <a:ea typeface="ＭＳ Ｐゴシック" panose="020B0600070205080204" pitchFamily="34" charset="-128"/>
                <a:cs typeface="Sassoon Infant Rg" pitchFamily="2" charset="0"/>
              </a:rPr>
              <a:t/>
            </a:r>
            <a:br>
              <a:rPr lang="en-GB" altLang="en-GB" dirty="0">
                <a:latin typeface="Sitka Small" panose="02000505000000020004" pitchFamily="2" charset="0"/>
                <a:ea typeface="ＭＳ Ｐゴシック" panose="020B0600070205080204" pitchFamily="34" charset="-128"/>
                <a:cs typeface="Sassoon Infant Rg" pitchFamily="2" charset="0"/>
              </a:rPr>
            </a:br>
            <a:r>
              <a:rPr lang="en-GB" altLang="en-GB" dirty="0" err="1">
                <a:latin typeface="Sitka Small" panose="02000505000000020004" pitchFamily="2" charset="0"/>
                <a:ea typeface="ＭＳ Ｐゴシック" panose="020B0600070205080204" pitchFamily="34" charset="-128"/>
                <a:cs typeface="Sassoon Infant Rg" pitchFamily="2" charset="0"/>
              </a:rPr>
              <a:t>Hare</a:t>
            </a:r>
            <a:r>
              <a:rPr lang="en-GB" altLang="en-GB" dirty="0">
                <a:latin typeface="Sitka Small" panose="02000505000000020004" pitchFamily="2" charset="0"/>
                <a:ea typeface="ＭＳ Ｐゴシック" panose="020B0600070205080204" pitchFamily="34" charset="-128"/>
                <a:cs typeface="Sassoon Infant Rg" pitchFamily="2" charset="0"/>
              </a:rPr>
              <a:t> Rama, Hare Rama</a:t>
            </a:r>
            <a:br>
              <a:rPr lang="en-GB" altLang="en-GB" dirty="0">
                <a:latin typeface="Sitka Small" panose="02000505000000020004" pitchFamily="2" charset="0"/>
                <a:ea typeface="ＭＳ Ｐゴシック" panose="020B0600070205080204" pitchFamily="34" charset="-128"/>
                <a:cs typeface="Sassoon Infant Rg" pitchFamily="2" charset="0"/>
              </a:rPr>
            </a:br>
            <a:r>
              <a:rPr lang="en-GB" altLang="en-GB" dirty="0" err="1">
                <a:latin typeface="Sitka Small" panose="02000505000000020004" pitchFamily="2" charset="0"/>
                <a:ea typeface="ＭＳ Ｐゴシック" panose="020B0600070205080204" pitchFamily="34" charset="-128"/>
                <a:cs typeface="Sassoon Infant Rg" pitchFamily="2" charset="0"/>
              </a:rPr>
              <a:t>Rama</a:t>
            </a:r>
            <a:r>
              <a:rPr lang="en-GB" altLang="en-GB" dirty="0">
                <a:latin typeface="Sitka Small" panose="02000505000000020004" pitchFamily="2" charset="0"/>
                <a:ea typeface="ＭＳ Ｐゴシック" panose="020B0600070205080204" pitchFamily="34" charset="-128"/>
                <a:cs typeface="Sassoon Infant Rg" pitchFamily="2" charset="0"/>
              </a:rPr>
              <a:t> </a:t>
            </a:r>
            <a:r>
              <a:rPr lang="en-GB" altLang="en-GB" dirty="0" err="1">
                <a:latin typeface="Sitka Small" panose="02000505000000020004" pitchFamily="2" charset="0"/>
                <a:ea typeface="ＭＳ Ｐゴシック" panose="020B0600070205080204" pitchFamily="34" charset="-128"/>
                <a:cs typeface="Sassoon Infant Rg" pitchFamily="2" charset="0"/>
              </a:rPr>
              <a:t>Rama</a:t>
            </a:r>
            <a:r>
              <a:rPr lang="en-GB" altLang="en-GB" dirty="0">
                <a:latin typeface="Sitka Small" panose="02000505000000020004" pitchFamily="2" charset="0"/>
                <a:ea typeface="ＭＳ Ｐゴシック" panose="020B0600070205080204" pitchFamily="34" charset="-128"/>
                <a:cs typeface="Sassoon Infant Rg" pitchFamily="2" charset="0"/>
              </a:rPr>
              <a:t>, Hare </a:t>
            </a:r>
            <a:r>
              <a:rPr lang="en-GB" altLang="en-GB" dirty="0" err="1">
                <a:latin typeface="Sitka Small" panose="02000505000000020004" pitchFamily="2" charset="0"/>
                <a:ea typeface="ＭＳ Ｐゴシック" panose="020B0600070205080204" pitchFamily="34" charset="-128"/>
                <a:cs typeface="Sassoon Infant Rg" pitchFamily="2" charset="0"/>
              </a:rPr>
              <a:t>Hare</a:t>
            </a:r>
            <a:endParaRPr lang="en-GB" altLang="en-GB" dirty="0">
              <a:latin typeface="Sitka Small" panose="02000505000000020004" pitchFamily="2" charset="0"/>
              <a:ea typeface="ＭＳ Ｐゴシック" panose="020B0600070205080204" pitchFamily="34" charset="-128"/>
              <a:cs typeface="Sassoon Infant Rg" pitchFamily="2" charset="0"/>
            </a:endParaRPr>
          </a:p>
        </p:txBody>
      </p:sp>
      <p:pic>
        <p:nvPicPr>
          <p:cNvPr id="8" name="Picture 7" descr="A picture containing text, box, room&#10;&#10;Description automatically generated">
            <a:extLst>
              <a:ext uri="{FF2B5EF4-FFF2-40B4-BE49-F238E27FC236}">
                <a16:creationId xmlns:a16="http://schemas.microsoft.com/office/drawing/2014/main" id="{38343959-277E-45BA-9717-288BC70EE2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94979" y="2741165"/>
            <a:ext cx="3441300" cy="3441300"/>
          </a:xfrm>
          <a:prstGeom prst="roundRect">
            <a:avLst>
              <a:gd name="adj" fmla="val 4837"/>
            </a:avLst>
          </a:prstGeom>
          <a:ln>
            <a:solidFill>
              <a:srgbClr val="FCAF17"/>
            </a:solidFill>
          </a:ln>
        </p:spPr>
      </p:pic>
    </p:spTree>
    <p:extLst>
      <p:ext uri="{BB962C8B-B14F-4D97-AF65-F5344CB8AC3E}">
        <p14:creationId xmlns:p14="http://schemas.microsoft.com/office/powerpoint/2010/main" val="3930129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Sitka Small" panose="02000505000000020004" pitchFamily="2" charset="0"/>
              </a:rPr>
              <a:t>Glossary</a:t>
            </a:r>
          </a:p>
        </p:txBody>
      </p:sp>
      <p:sp>
        <p:nvSpPr>
          <p:cNvPr id="6" name="Rectangle 5">
            <a:hlinkClick r:id="rId2"/>
            <a:extLst>
              <a:ext uri="{FF2B5EF4-FFF2-40B4-BE49-F238E27FC236}">
                <a16:creationId xmlns:a16="http://schemas.microsoft.com/office/drawing/2014/main" id="{14798458-7666-4A60-888E-8076B98E9B39}"/>
              </a:ext>
            </a:extLst>
          </p:cNvPr>
          <p:cNvSpPr/>
          <p:nvPr/>
        </p:nvSpPr>
        <p:spPr>
          <a:xfrm>
            <a:off x="8436279" y="6519796"/>
            <a:ext cx="707721" cy="3382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2001F10E-99E2-45E2-BF91-A1F2AA565275}"/>
              </a:ext>
            </a:extLst>
          </p:cNvPr>
          <p:cNvSpPr txBox="1"/>
          <p:nvPr/>
        </p:nvSpPr>
        <p:spPr>
          <a:xfrm>
            <a:off x="737402" y="1473201"/>
            <a:ext cx="7659665" cy="4288393"/>
          </a:xfrm>
          <a:prstGeom prst="roundRect">
            <a:avLst>
              <a:gd name="adj" fmla="val 3122"/>
            </a:avLst>
          </a:prstGeom>
          <a:solidFill>
            <a:schemeClr val="bg1"/>
          </a:solidFill>
          <a:ln>
            <a:solidFill>
              <a:srgbClr val="FCAF17"/>
            </a:solidFill>
          </a:ln>
        </p:spPr>
        <p:txBody>
          <a:bodyPr wrap="square">
            <a:spAutoFit/>
          </a:bodyPr>
          <a:lstStyle/>
          <a:p>
            <a:pPr>
              <a:defRPr/>
            </a:pPr>
            <a:r>
              <a:rPr lang="es-ES" b="1" dirty="0">
                <a:latin typeface="Sitka Small" panose="02000505000000020004" pitchFamily="2" charset="0"/>
                <a:hlinkClick r:id="rId3" action="ppaction://hlinksldjump"/>
              </a:rPr>
              <a:t>cowherd</a:t>
            </a:r>
            <a:r>
              <a:rPr lang="en-GB" dirty="0">
                <a:latin typeface="Sitka Small" panose="02000505000000020004" pitchFamily="2" charset="0"/>
              </a:rPr>
              <a:t> – A </a:t>
            </a:r>
            <a:r>
              <a:rPr lang="en-ES" dirty="0">
                <a:latin typeface="Sitka Small" panose="02000505000000020004" pitchFamily="2" charset="0"/>
              </a:rPr>
              <a:t>person whose job is to herd cattle</a:t>
            </a:r>
            <a:r>
              <a:rPr lang="en-GB" dirty="0">
                <a:latin typeface="Sitka Small" panose="02000505000000020004" pitchFamily="2" charset="0"/>
              </a:rPr>
              <a:t>.</a:t>
            </a:r>
            <a:endParaRPr lang="en-ES" dirty="0">
              <a:latin typeface="Sitka Small" panose="02000505000000020004" pitchFamily="2" charset="0"/>
            </a:endParaRPr>
          </a:p>
          <a:p>
            <a:pPr>
              <a:defRPr/>
            </a:pPr>
            <a:r>
              <a:rPr lang="en-GB" b="1" dirty="0">
                <a:latin typeface="Sitka Small" panose="02000505000000020004" pitchFamily="2" charset="0"/>
                <a:hlinkClick r:id="rId4" action="ppaction://hlinksldjump"/>
              </a:rPr>
              <a:t>incarnation</a:t>
            </a:r>
            <a:r>
              <a:rPr lang="en-GB" b="1" dirty="0">
                <a:latin typeface="Sitka Small" panose="02000505000000020004" pitchFamily="2" charset="0"/>
              </a:rPr>
              <a:t> </a:t>
            </a:r>
            <a:r>
              <a:rPr lang="en-GB" dirty="0">
                <a:latin typeface="Sitka Small" panose="02000505000000020004" pitchFamily="2" charset="0"/>
              </a:rPr>
              <a:t>–</a:t>
            </a:r>
            <a:r>
              <a:rPr lang="en-GB" b="1" dirty="0">
                <a:latin typeface="Sitka Small" panose="02000505000000020004" pitchFamily="2" charset="0"/>
              </a:rPr>
              <a:t> </a:t>
            </a:r>
            <a:r>
              <a:rPr lang="en-GB" dirty="0">
                <a:latin typeface="Sitka Small" panose="02000505000000020004" pitchFamily="2" charset="0"/>
              </a:rPr>
              <a:t>A god in human form.</a:t>
            </a:r>
          </a:p>
          <a:p>
            <a:pPr>
              <a:defRPr/>
            </a:pPr>
            <a:r>
              <a:rPr lang="en-GB" b="1" dirty="0">
                <a:latin typeface="Sitka Small" panose="02000505000000020004" pitchFamily="2" charset="0"/>
                <a:hlinkClick r:id="rId5" action="ppaction://hlinksldjump"/>
              </a:rPr>
              <a:t>g</a:t>
            </a:r>
            <a:r>
              <a:rPr lang="en-ES" b="1" dirty="0">
                <a:latin typeface="Sitka Small" panose="02000505000000020004" pitchFamily="2" charset="0"/>
                <a:hlinkClick r:id="rId5" action="ppaction://hlinksldjump"/>
              </a:rPr>
              <a:t>opi</a:t>
            </a:r>
            <a:r>
              <a:rPr lang="en-GB" b="1" dirty="0">
                <a:latin typeface="Sitka Small" panose="02000505000000020004" pitchFamily="2" charset="0"/>
                <a:hlinkClick r:id="rId5" action="ppaction://hlinksldjump"/>
              </a:rPr>
              <a:t> </a:t>
            </a:r>
            <a:r>
              <a:rPr lang="en-GB" dirty="0">
                <a:latin typeface="Sitka Small" panose="02000505000000020004" pitchFamily="2" charset="0"/>
              </a:rPr>
              <a:t>– A person</a:t>
            </a:r>
            <a:r>
              <a:rPr lang="en-ES" dirty="0">
                <a:latin typeface="Sitka Small" panose="02000505000000020004" pitchFamily="2" charset="0"/>
              </a:rPr>
              <a:t> who works with the cows, milking and making dairy products</a:t>
            </a:r>
            <a:r>
              <a:rPr lang="en-GB" dirty="0">
                <a:latin typeface="Sitka Small" panose="02000505000000020004" pitchFamily="2" charset="0"/>
              </a:rPr>
              <a:t>.</a:t>
            </a:r>
            <a:endParaRPr lang="en-ES" dirty="0">
              <a:latin typeface="Sitka Small" panose="02000505000000020004" pitchFamily="2" charset="0"/>
            </a:endParaRPr>
          </a:p>
          <a:p>
            <a:pPr>
              <a:defRPr/>
            </a:pPr>
            <a:r>
              <a:rPr lang="en-GB" b="1" dirty="0">
                <a:latin typeface="Sitka Small" panose="02000505000000020004" pitchFamily="2" charset="0"/>
                <a:hlinkClick r:id="rId3" action="ppaction://hlinksldjump"/>
              </a:rPr>
              <a:t>g</a:t>
            </a:r>
            <a:r>
              <a:rPr lang="en-ES" b="1" dirty="0">
                <a:latin typeface="Sitka Small" panose="02000505000000020004" pitchFamily="2" charset="0"/>
                <a:hlinkClick r:id="rId3" action="ppaction://hlinksldjump"/>
              </a:rPr>
              <a:t>raz</a:t>
            </a:r>
            <a:r>
              <a:rPr lang="en-GB" b="1" dirty="0">
                <a:latin typeface="Sitka Small" panose="02000505000000020004" pitchFamily="2" charset="0"/>
                <a:hlinkClick r:id="rId3" action="ppaction://hlinksldjump"/>
              </a:rPr>
              <a:t>e</a:t>
            </a:r>
            <a:r>
              <a:rPr lang="en-ES" dirty="0">
                <a:latin typeface="Sitka Small" panose="02000505000000020004" pitchFamily="2" charset="0"/>
                <a:hlinkClick r:id="rId3" action="ppaction://hlinksldjump"/>
              </a:rPr>
              <a:t> </a:t>
            </a:r>
            <a:r>
              <a:rPr lang="en-GB" dirty="0">
                <a:latin typeface="Sitka Small" panose="02000505000000020004" pitchFamily="2" charset="0"/>
              </a:rPr>
              <a:t>– To </a:t>
            </a:r>
            <a:r>
              <a:rPr lang="en-ES" dirty="0">
                <a:latin typeface="Sitka Small" panose="02000505000000020004" pitchFamily="2" charset="0"/>
              </a:rPr>
              <a:t>eat grass</a:t>
            </a:r>
            <a:r>
              <a:rPr lang="en-GB" dirty="0">
                <a:latin typeface="Sitka Small" panose="02000505000000020004" pitchFamily="2" charset="0"/>
              </a:rPr>
              <a:t> in a field.</a:t>
            </a:r>
          </a:p>
          <a:p>
            <a:pPr>
              <a:defRPr/>
            </a:pPr>
            <a:r>
              <a:rPr lang="en-GB" b="1" dirty="0">
                <a:latin typeface="Sitka Small" panose="02000505000000020004" pitchFamily="2" charset="0"/>
                <a:hlinkClick r:id="rId5" action="ppaction://hlinksldjump"/>
              </a:rPr>
              <a:t>mischievous prank </a:t>
            </a:r>
            <a:r>
              <a:rPr lang="en-GB" dirty="0">
                <a:latin typeface="Sitka Small" panose="02000505000000020004" pitchFamily="2" charset="0"/>
              </a:rPr>
              <a:t>– Naughty tricks played without nastiness, simply to make people laugh.</a:t>
            </a:r>
            <a:endParaRPr lang="en-ES" dirty="0">
              <a:latin typeface="Sitka Small" panose="02000505000000020004" pitchFamily="2" charset="0"/>
            </a:endParaRPr>
          </a:p>
          <a:p>
            <a:pPr>
              <a:defRPr/>
            </a:pPr>
            <a:r>
              <a:rPr lang="en-GB" b="1" dirty="0">
                <a:latin typeface="Sitka Small" panose="02000505000000020004" pitchFamily="2" charset="0"/>
                <a:hlinkClick r:id="rId4" action="ppaction://hlinksldjump"/>
              </a:rPr>
              <a:t>mythology</a:t>
            </a:r>
            <a:r>
              <a:rPr lang="en-GB" dirty="0">
                <a:latin typeface="Sitka Small" panose="02000505000000020004" pitchFamily="2" charset="0"/>
              </a:rPr>
              <a:t> – The collection of stories (myths) often describing the adventures of beings with super human powers that explains a religious belief or practice.</a:t>
            </a:r>
          </a:p>
          <a:p>
            <a:pPr>
              <a:defRPr/>
            </a:pPr>
            <a:r>
              <a:rPr lang="es-ES" b="1" dirty="0">
                <a:latin typeface="Sitka Small" panose="02000505000000020004" pitchFamily="2" charset="0"/>
                <a:hlinkClick r:id="rId6" action="ppaction://hlinksldjump"/>
              </a:rPr>
              <a:t>sacred</a:t>
            </a:r>
            <a:r>
              <a:rPr lang="en-GB" dirty="0">
                <a:latin typeface="Sitka Small" panose="02000505000000020004" pitchFamily="2" charset="0"/>
              </a:rPr>
              <a:t> – Something is seen as being linked to a religion and given great respect.</a:t>
            </a:r>
          </a:p>
          <a:p>
            <a:pPr>
              <a:defRPr/>
            </a:pPr>
            <a:r>
              <a:rPr lang="en-GB" b="1" dirty="0">
                <a:latin typeface="Sitka Small" panose="02000505000000020004" pitchFamily="2" charset="0"/>
                <a:hlinkClick r:id="rId6" action="ppaction://hlinksldjump"/>
              </a:rPr>
              <a:t>s</a:t>
            </a:r>
            <a:r>
              <a:rPr lang="en-ES" b="1" dirty="0">
                <a:latin typeface="Sitka Small" panose="02000505000000020004" pitchFamily="2" charset="0"/>
                <a:hlinkClick r:id="rId6" action="ppaction://hlinksldjump"/>
              </a:rPr>
              <a:t>ymbol</a:t>
            </a:r>
            <a:r>
              <a:rPr lang="en-GB" b="1" dirty="0">
                <a:latin typeface="Sitka Small" panose="02000505000000020004" pitchFamily="2" charset="0"/>
                <a:hlinkClick r:id="rId6" action="ppaction://hlinksldjump"/>
              </a:rPr>
              <a:t> </a:t>
            </a:r>
            <a:r>
              <a:rPr lang="en-GB" dirty="0">
                <a:latin typeface="Sitka Small" panose="02000505000000020004" pitchFamily="2" charset="0"/>
              </a:rPr>
              <a:t>–</a:t>
            </a:r>
            <a:r>
              <a:rPr lang="en-GB" b="1" dirty="0">
                <a:latin typeface="Sitka Small" panose="02000505000000020004" pitchFamily="2" charset="0"/>
              </a:rPr>
              <a:t> </a:t>
            </a:r>
            <a:r>
              <a:rPr lang="en-GB" dirty="0">
                <a:latin typeface="Sitka Small" panose="02000505000000020004" pitchFamily="2" charset="0"/>
              </a:rPr>
              <a:t>An object or action that stands for something or has meaning.</a:t>
            </a:r>
            <a:r>
              <a:rPr lang="en-GB" b="1" dirty="0">
                <a:latin typeface="Sitka Small" panose="02000505000000020004" pitchFamily="2" charset="0"/>
              </a:rPr>
              <a:t> </a:t>
            </a:r>
          </a:p>
          <a:p>
            <a:pPr>
              <a:defRPr/>
            </a:pPr>
            <a:r>
              <a:rPr lang="en-GB" b="1" dirty="0">
                <a:latin typeface="Sitka Small" panose="02000505000000020004" pitchFamily="2" charset="0"/>
                <a:hlinkClick r:id="rId4" action="ppaction://hlinksldjump"/>
              </a:rPr>
              <a:t>worship</a:t>
            </a:r>
            <a:r>
              <a:rPr lang="en-GB" dirty="0">
                <a:latin typeface="Sitka Small" panose="02000505000000020004" pitchFamily="2" charset="0"/>
              </a:rPr>
              <a:t> – To show a lot of love and adoration for something.</a:t>
            </a:r>
          </a:p>
        </p:txBody>
      </p:sp>
    </p:spTree>
    <p:extLst>
      <p:ext uri="{BB962C8B-B14F-4D97-AF65-F5344CB8AC3E}">
        <p14:creationId xmlns:p14="http://schemas.microsoft.com/office/powerpoint/2010/main" val="2065472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itka Small" panose="02000505000000020004" pitchFamily="2" charset="0"/>
              </a:rPr>
              <a:t>Link to video…</a:t>
            </a:r>
            <a:endParaRPr lang="en-GB" dirty="0">
              <a:latin typeface="Sitka Small" panose="02000505000000020004" pitchFamily="2" charset="0"/>
            </a:endParaRPr>
          </a:p>
        </p:txBody>
      </p:sp>
      <p:sp>
        <p:nvSpPr>
          <p:cNvPr id="3" name="Rectangle 2"/>
          <p:cNvSpPr/>
          <p:nvPr/>
        </p:nvSpPr>
        <p:spPr>
          <a:xfrm>
            <a:off x="928254" y="2006707"/>
            <a:ext cx="5601855" cy="2800767"/>
          </a:xfrm>
          <a:prstGeom prst="rect">
            <a:avLst/>
          </a:prstGeom>
        </p:spPr>
        <p:txBody>
          <a:bodyPr wrap="square">
            <a:spAutoFit/>
          </a:bodyPr>
          <a:lstStyle/>
          <a:p>
            <a:r>
              <a:rPr lang="en-GB" sz="4400" dirty="0">
                <a:latin typeface="Sitka Small" panose="02000505000000020004" pitchFamily="2" charset="0"/>
                <a:hlinkClick r:id="rId2"/>
              </a:rPr>
              <a:t>https://</a:t>
            </a:r>
            <a:r>
              <a:rPr lang="en-GB" sz="4400" dirty="0" smtClean="0">
                <a:latin typeface="Sitka Small" panose="02000505000000020004" pitchFamily="2" charset="0"/>
                <a:hlinkClick r:id="rId2"/>
              </a:rPr>
              <a:t>www.bbc.co.uk/bitesize/clips/znmpvcw</a:t>
            </a:r>
            <a:endParaRPr lang="en-GB" sz="4400" dirty="0" smtClean="0">
              <a:latin typeface="Sitka Small" panose="02000505000000020004" pitchFamily="2" charset="0"/>
            </a:endParaRPr>
          </a:p>
          <a:p>
            <a:endParaRPr lang="en-GB" sz="4400" dirty="0"/>
          </a:p>
        </p:txBody>
      </p:sp>
    </p:spTree>
    <p:extLst>
      <p:ext uri="{BB962C8B-B14F-4D97-AF65-F5344CB8AC3E}">
        <p14:creationId xmlns:p14="http://schemas.microsoft.com/office/powerpoint/2010/main" val="18027525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itka Small" panose="02000505000000020004" pitchFamily="2" charset="0"/>
              </a:rPr>
              <a:t>Today’s Task</a:t>
            </a:r>
            <a:endParaRPr lang="en-GB" dirty="0">
              <a:latin typeface="Sitka Small" panose="02000505000000020004" pitchFamily="2" charset="0"/>
            </a:endParaRPr>
          </a:p>
        </p:txBody>
      </p:sp>
      <p:sp>
        <p:nvSpPr>
          <p:cNvPr id="3" name="TextBox 2"/>
          <p:cNvSpPr txBox="1"/>
          <p:nvPr/>
        </p:nvSpPr>
        <p:spPr>
          <a:xfrm>
            <a:off x="1034473" y="1473201"/>
            <a:ext cx="7195127" cy="4893647"/>
          </a:xfrm>
          <a:prstGeom prst="rect">
            <a:avLst/>
          </a:prstGeom>
          <a:noFill/>
        </p:spPr>
        <p:txBody>
          <a:bodyPr wrap="square" rtlCol="0">
            <a:spAutoFit/>
          </a:bodyPr>
          <a:lstStyle/>
          <a:p>
            <a:r>
              <a:rPr lang="en-GB" sz="2400" dirty="0" smtClean="0">
                <a:latin typeface="Sitka Small" panose="02000505000000020004" pitchFamily="2" charset="0"/>
              </a:rPr>
              <a:t>We are going to re-tell the story of “Krishna and the Butter”.  We are going to imagine that we are telling the story to someone in Key Stage 1.  We need to explain the story concisely and in a fun way to engage the younger children </a:t>
            </a:r>
            <a:r>
              <a:rPr lang="en-GB" sz="2400" dirty="0" smtClean="0">
                <a:latin typeface="Sitka Small" panose="02000505000000020004" pitchFamily="2" charset="0"/>
                <a:sym typeface="Wingdings" panose="05000000000000000000" pitchFamily="2" charset="2"/>
              </a:rPr>
              <a:t>.  If you want to, you could even post a video of yourself telling the story!  </a:t>
            </a:r>
          </a:p>
          <a:p>
            <a:endParaRPr lang="en-GB" sz="2400" dirty="0">
              <a:latin typeface="Sitka Small" panose="02000505000000020004" pitchFamily="2" charset="0"/>
              <a:sym typeface="Wingdings" panose="05000000000000000000" pitchFamily="2" charset="2"/>
            </a:endParaRPr>
          </a:p>
          <a:p>
            <a:r>
              <a:rPr lang="en-GB" sz="2400" dirty="0" smtClean="0">
                <a:latin typeface="Sitka Small" panose="02000505000000020004" pitchFamily="2" charset="0"/>
                <a:sym typeface="Wingdings" panose="05000000000000000000" pitchFamily="2" charset="2"/>
              </a:rPr>
              <a:t>There is a help sheet on our website to use so that you can remember the steps.  Re-watching the BBC video will also help.  Have fun!</a:t>
            </a:r>
            <a:endParaRPr lang="en-GB" sz="2400" dirty="0">
              <a:latin typeface="Sitka Small" panose="02000505000000020004" pitchFamily="2" charset="0"/>
            </a:endParaRPr>
          </a:p>
        </p:txBody>
      </p:sp>
    </p:spTree>
    <p:extLst>
      <p:ext uri="{BB962C8B-B14F-4D97-AF65-F5344CB8AC3E}">
        <p14:creationId xmlns:p14="http://schemas.microsoft.com/office/powerpoint/2010/main" val="18840857"/>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43</TotalTime>
  <Words>657</Words>
  <Application>Microsoft Office PowerPoint</Application>
  <PresentationFormat>On-screen Show (4:3)</PresentationFormat>
  <Paragraphs>42</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Sassoon Infant Rg</vt:lpstr>
      <vt:lpstr>Calibri</vt:lpstr>
      <vt:lpstr>Arial</vt:lpstr>
      <vt:lpstr>Wingdings</vt:lpstr>
      <vt:lpstr>Twinkl</vt:lpstr>
      <vt:lpstr>ＭＳ Ｐゴシック</vt:lpstr>
      <vt:lpstr>Sitka Small</vt:lpstr>
      <vt:lpstr>Office Theme</vt:lpstr>
      <vt:lpstr>   https://www.childrensmentalhealthweek.org.uk/      </vt:lpstr>
      <vt:lpstr>Krishna</vt:lpstr>
      <vt:lpstr>Childhood</vt:lpstr>
      <vt:lpstr>The Sound of Krishna’s Flute</vt:lpstr>
      <vt:lpstr>Krishna and Radha</vt:lpstr>
      <vt:lpstr>The Peacock Feather</vt:lpstr>
      <vt:lpstr>Hare Krishna Movement</vt:lpstr>
      <vt:lpstr>Glossary</vt:lpstr>
      <vt:lpstr>Link to video…</vt:lpstr>
      <vt:lpstr>Today’s Task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Clair Jones</cp:lastModifiedBy>
  <cp:revision>13</cp:revision>
  <dcterms:created xsi:type="dcterms:W3CDTF">2020-04-13T12:09:49Z</dcterms:created>
  <dcterms:modified xsi:type="dcterms:W3CDTF">2021-02-03T13:27:58Z</dcterms:modified>
</cp:coreProperties>
</file>