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76" r:id="rId2"/>
    <p:sldId id="264" r:id="rId3"/>
    <p:sldId id="277" r:id="rId4"/>
    <p:sldId id="278" r:id="rId5"/>
    <p:sldId id="279" r:id="rId6"/>
    <p:sldId id="280" r:id="rId7"/>
    <p:sldId id="281" r:id="rId8"/>
    <p:sldId id="275" r:id="rId9"/>
  </p:sldIdLst>
  <p:sldSz cx="9144000" cy="6858000" type="screen4x3"/>
  <p:notesSz cx="6858000" cy="9144000"/>
  <p:embeddedFontLst>
    <p:embeddedFont>
      <p:font typeface="Sassoon Infant Md" panose="02000603050000020003" charset="0"/>
      <p:regular r:id="rId12"/>
    </p:embeddedFont>
    <p:embeddedFont>
      <p:font typeface="Sassoon Infant Rg" panose="02000503030000020003" charset="0"/>
      <p:regular r:id="rId13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8500"/>
    <a:srgbClr val="F53333"/>
    <a:srgbClr val="4EBA19"/>
    <a:srgbClr val="5D9532"/>
    <a:srgbClr val="92CE32"/>
    <a:srgbClr val="2898A8"/>
    <a:srgbClr val="80C1EB"/>
    <a:srgbClr val="ACDDFC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861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112" y="44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55650" y="1513944"/>
            <a:ext cx="7632700" cy="45788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2" name="Group 1"/>
          <p:cNvGrpSpPr/>
          <p:nvPr userDrawn="1"/>
        </p:nvGrpSpPr>
        <p:grpSpPr>
          <a:xfrm>
            <a:off x="4002736" y="1721798"/>
            <a:ext cx="4189074" cy="4163173"/>
            <a:chOff x="4002736" y="1701428"/>
            <a:chExt cx="4189074" cy="4163173"/>
          </a:xfrm>
        </p:grpSpPr>
        <p:sp>
          <p:nvSpPr>
            <p:cNvPr id="9" name="Oval 8"/>
            <p:cNvSpPr/>
            <p:nvPr userDrawn="1"/>
          </p:nvSpPr>
          <p:spPr bwMode="auto">
            <a:xfrm>
              <a:off x="4002736" y="1735515"/>
              <a:ext cx="1998662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 smtClean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1" name="Oval 10"/>
            <p:cNvSpPr/>
            <p:nvPr userDrawn="1"/>
          </p:nvSpPr>
          <p:spPr bwMode="auto">
            <a:xfrm>
              <a:off x="6193147" y="1701428"/>
              <a:ext cx="1998663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 smtClean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2" name="Oval 11"/>
            <p:cNvSpPr/>
            <p:nvPr userDrawn="1"/>
          </p:nvSpPr>
          <p:spPr bwMode="auto">
            <a:xfrm>
              <a:off x="6193147" y="3860054"/>
              <a:ext cx="1997075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 smtClean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3" name="Oval 12"/>
            <p:cNvSpPr/>
            <p:nvPr userDrawn="1"/>
          </p:nvSpPr>
          <p:spPr bwMode="auto">
            <a:xfrm>
              <a:off x="4002736" y="3865939"/>
              <a:ext cx="1998663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 smtClean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</p:grpSp>
      <p:sp>
        <p:nvSpPr>
          <p:cNvPr id="14" name="Content Placeholder 2"/>
          <p:cNvSpPr>
            <a:spLocks noGrp="1"/>
          </p:cNvSpPr>
          <p:nvPr userDrawn="1">
            <p:ph idx="1" hasCustomPrompt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or illustrations here.</a:t>
            </a:r>
          </a:p>
        </p:txBody>
      </p:sp>
    </p:spTree>
    <p:extLst>
      <p:ext uri="{BB962C8B-B14F-4D97-AF65-F5344CB8AC3E}">
        <p14:creationId xmlns:p14="http://schemas.microsoft.com/office/powerpoint/2010/main" val="2687576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60233" y="1513945"/>
            <a:ext cx="3691606" cy="45788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750885" y="1513945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 bwMode="auto">
          <a:xfrm>
            <a:off x="750885" y="2678233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750885" y="3842521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 bwMode="auto">
          <a:xfrm>
            <a:off x="750885" y="5006809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1849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2895600" y="1513944"/>
            <a:ext cx="5492750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755650" y="1513944"/>
            <a:ext cx="2036763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5678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3945"/>
            <a:ext cx="2852738" cy="45788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683001" y="461427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3683001" y="1519198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3683001" y="306673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6229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12104" y="1513946"/>
            <a:ext cx="3776245" cy="28158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2683877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</a:t>
            </a:r>
            <a:r>
              <a:rPr lang="en-GB" baseline="0" dirty="0" smtClean="0">
                <a:solidFill>
                  <a:schemeClr val="tx1"/>
                </a:solidFill>
              </a:rPr>
              <a:t> text or illustrations here.</a:t>
            </a:r>
            <a:endParaRPr lang="en-GB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4843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3759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03238" y="2481263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</a:t>
            </a:r>
            <a:r>
              <a:rPr lang="en-GB" baseline="0" dirty="0" smtClean="0">
                <a:solidFill>
                  <a:schemeClr val="tx1"/>
                </a:solidFill>
              </a:rPr>
              <a:t>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0" hasCustomPrompt="1"/>
          </p:nvPr>
        </p:nvSpPr>
        <p:spPr>
          <a:xfrm>
            <a:off x="461962" y="5099446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24036067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18" name="Rounded Rectangle 17"/>
          <p:cNvSpPr/>
          <p:nvPr userDrawn="1"/>
        </p:nvSpPr>
        <p:spPr>
          <a:xfrm>
            <a:off x="760416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9" name="Rounded Rectangle 18"/>
          <p:cNvSpPr/>
          <p:nvPr userDrawn="1"/>
        </p:nvSpPr>
        <p:spPr>
          <a:xfrm>
            <a:off x="3337553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20" name="Rounded Rectangle 19"/>
          <p:cNvSpPr/>
          <p:nvPr userDrawn="1"/>
        </p:nvSpPr>
        <p:spPr>
          <a:xfrm>
            <a:off x="5914690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ounded Rectangle 5"/>
          <p:cNvSpPr/>
          <p:nvPr userDrawn="1"/>
        </p:nvSpPr>
        <p:spPr>
          <a:xfrm>
            <a:off x="755650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 userDrawn="1"/>
        </p:nvSpPr>
        <p:spPr>
          <a:xfrm>
            <a:off x="3332787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5909924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0011"/>
            <a:ext cx="8220075" cy="96731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41114932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9" y="1513946"/>
            <a:ext cx="3295652" cy="4882092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Insert text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752850" y="4616560"/>
            <a:ext cx="2275417" cy="14667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752850" y="3066910"/>
            <a:ext cx="2275417" cy="146011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752850" y="1513945"/>
            <a:ext cx="2275417" cy="146342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6119282" y="4616560"/>
            <a:ext cx="2275417" cy="14667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>
          <a:xfrm>
            <a:off x="6119282" y="3066910"/>
            <a:ext cx="2275417" cy="146011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5" name="Rectangle 24"/>
          <p:cNvSpPr/>
          <p:nvPr userDrawn="1"/>
        </p:nvSpPr>
        <p:spPr>
          <a:xfrm>
            <a:off x="6119282" y="1513945"/>
            <a:ext cx="2275417" cy="146342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8871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Success Criteria</a:t>
            </a:r>
            <a:endParaRPr lang="en-US" sz="3600" dirty="0"/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Aim</a:t>
            </a:r>
            <a:endParaRPr lang="en-US" sz="3600" dirty="0"/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  <a:endParaRPr lang="en-GB" dirty="0" smtClean="0"/>
          </a:p>
          <a:p>
            <a:r>
              <a:rPr lang="en-GB" dirty="0" smtClean="0"/>
              <a:t>Statement 2</a:t>
            </a:r>
          </a:p>
          <a:p>
            <a:pPr lvl="1"/>
            <a:r>
              <a:rPr lang="en-GB" dirty="0" smtClean="0"/>
              <a:t>Sub statement</a:t>
            </a:r>
            <a:endParaRPr lang="en-GB" dirty="0"/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  <a:endParaRPr lang="en-GB" dirty="0" smtClean="0"/>
          </a:p>
          <a:p>
            <a:r>
              <a:rPr lang="en-GB" dirty="0" smtClean="0"/>
              <a:t>Statement 2</a:t>
            </a:r>
          </a:p>
          <a:p>
            <a:pPr lvl="1"/>
            <a:r>
              <a:rPr lang="en-GB" dirty="0" smtClean="0"/>
              <a:t>Sub statement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85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71" r:id="rId4"/>
    <p:sldLayoutId id="2147483667" r:id="rId5"/>
    <p:sldLayoutId id="2147483668" r:id="rId6"/>
    <p:sldLayoutId id="2147483669" r:id="rId7"/>
    <p:sldLayoutId id="2147483670" r:id="rId8"/>
    <p:sldLayoutId id="2147483673" r:id="rId9"/>
    <p:sldLayoutId id="2147483674" r:id="rId10"/>
    <p:sldLayoutId id="2147483663" r:id="rId11"/>
    <p:sldLayoutId id="2147483666" r:id="rId1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69871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reat!"/>
          <p:cNvSpPr txBox="1"/>
          <p:nvPr/>
        </p:nvSpPr>
        <p:spPr>
          <a:xfrm>
            <a:off x="755016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Great!</a:t>
            </a:r>
            <a:endParaRPr lang="en-GB" sz="2000" dirty="0">
              <a:latin typeface="+mj-lt"/>
            </a:endParaRPr>
          </a:p>
        </p:txBody>
      </p:sp>
      <p:sp>
        <p:nvSpPr>
          <p:cNvPr id="5" name="Top Question"/>
          <p:cNvSpPr txBox="1"/>
          <p:nvPr/>
        </p:nvSpPr>
        <p:spPr>
          <a:xfrm>
            <a:off x="503238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/>
              <a:t>145 ÷ 5 </a:t>
            </a:r>
            <a:r>
              <a:rPr lang="en-GB" sz="4000" b="1" dirty="0"/>
              <a:t>= </a:t>
            </a:r>
            <a:r>
              <a:rPr lang="en-GB" sz="4000" b="1" dirty="0" smtClean="0"/>
              <a:t> </a:t>
            </a:r>
            <a:endParaRPr lang="en-GB" sz="4000" b="1" dirty="0"/>
          </a:p>
        </p:txBody>
      </p:sp>
      <p:sp>
        <p:nvSpPr>
          <p:cNvPr id="17" name="2nd Division box"/>
          <p:cNvSpPr txBox="1"/>
          <p:nvPr/>
        </p:nvSpPr>
        <p:spPr>
          <a:xfrm>
            <a:off x="4246334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4</a:t>
            </a:r>
            <a:endParaRPr lang="en-GB" sz="6000" b="1" dirty="0"/>
          </a:p>
        </p:txBody>
      </p:sp>
      <p:sp>
        <p:nvSpPr>
          <p:cNvPr id="37" name="5th Q"/>
          <p:cNvSpPr txBox="1"/>
          <p:nvPr/>
        </p:nvSpPr>
        <p:spPr>
          <a:xfrm>
            <a:off x="840217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5s are there in 45?</a:t>
            </a:r>
            <a:endParaRPr lang="en-GB" sz="2000" dirty="0">
              <a:latin typeface="+mj-lt"/>
            </a:endParaRPr>
          </a:p>
        </p:txBody>
      </p:sp>
      <p:sp>
        <p:nvSpPr>
          <p:cNvPr id="25" name="White box"/>
          <p:cNvSpPr/>
          <p:nvPr/>
        </p:nvSpPr>
        <p:spPr>
          <a:xfrm>
            <a:off x="4017154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9" name="Final Answer"/>
          <p:cNvSpPr txBox="1"/>
          <p:nvPr/>
        </p:nvSpPr>
        <p:spPr>
          <a:xfrm>
            <a:off x="5392588" y="917970"/>
            <a:ext cx="7794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29</a:t>
            </a:r>
            <a:endParaRPr lang="en-GB" sz="4000" b="1" dirty="0"/>
          </a:p>
        </p:txBody>
      </p:sp>
      <p:sp>
        <p:nvSpPr>
          <p:cNvPr id="30" name="How many are left over?"/>
          <p:cNvSpPr txBox="1"/>
          <p:nvPr/>
        </p:nvSpPr>
        <p:spPr>
          <a:xfrm>
            <a:off x="844580" y="443630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" name="3rd Q"/>
          <p:cNvSpPr txBox="1"/>
          <p:nvPr/>
        </p:nvSpPr>
        <p:spPr>
          <a:xfrm>
            <a:off x="755650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</a:t>
            </a:r>
            <a:r>
              <a:rPr lang="en-GB" sz="2000" dirty="0" smtClean="0">
                <a:latin typeface="+mj-lt"/>
              </a:rPr>
              <a:t>5’s </a:t>
            </a:r>
            <a:r>
              <a:rPr lang="en-GB" sz="2000" dirty="0">
                <a:latin typeface="+mj-lt"/>
              </a:rPr>
              <a:t>are there in </a:t>
            </a:r>
            <a:r>
              <a:rPr lang="en-GB" sz="2000" dirty="0" smtClean="0">
                <a:latin typeface="+mj-lt"/>
              </a:rPr>
              <a:t>14?</a:t>
            </a:r>
            <a:endParaRPr lang="en-GB" sz="2000" dirty="0">
              <a:latin typeface="+mj-lt"/>
            </a:endParaRPr>
          </a:p>
        </p:txBody>
      </p:sp>
      <p:sp>
        <p:nvSpPr>
          <p:cNvPr id="26" name="How many are left over?"/>
          <p:cNvSpPr txBox="1"/>
          <p:nvPr/>
        </p:nvSpPr>
        <p:spPr>
          <a:xfrm>
            <a:off x="755650" y="4475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8" name="1st Q"/>
          <p:cNvSpPr txBox="1"/>
          <p:nvPr/>
        </p:nvSpPr>
        <p:spPr>
          <a:xfrm>
            <a:off x="751287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5s are there in 1?</a:t>
            </a:r>
            <a:endParaRPr lang="en-GB" sz="2000" dirty="0">
              <a:latin typeface="+mj-lt"/>
            </a:endParaRPr>
          </a:p>
        </p:txBody>
      </p:sp>
      <p:sp>
        <p:nvSpPr>
          <p:cNvPr id="21" name="2nd Answer box"/>
          <p:cNvSpPr/>
          <p:nvPr/>
        </p:nvSpPr>
        <p:spPr>
          <a:xfrm>
            <a:off x="4184638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246334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2</a:t>
            </a:r>
            <a:endParaRPr lang="en-GB" sz="6000" b="1" dirty="0"/>
          </a:p>
        </p:txBody>
      </p:sp>
      <p:sp>
        <p:nvSpPr>
          <p:cNvPr id="20" name="1st Answer box"/>
          <p:cNvSpPr/>
          <p:nvPr/>
        </p:nvSpPr>
        <p:spPr>
          <a:xfrm>
            <a:off x="3227259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29967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0</a:t>
            </a:r>
            <a:endParaRPr lang="en-GB" sz="6000" b="1" dirty="0"/>
          </a:p>
        </p:txBody>
      </p:sp>
      <p:sp>
        <p:nvSpPr>
          <p:cNvPr id="32" name="Left over Number"/>
          <p:cNvSpPr txBox="1"/>
          <p:nvPr/>
        </p:nvSpPr>
        <p:spPr>
          <a:xfrm>
            <a:off x="4049782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13" name="1st Division box"/>
          <p:cNvSpPr txBox="1"/>
          <p:nvPr/>
        </p:nvSpPr>
        <p:spPr>
          <a:xfrm>
            <a:off x="327466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1</a:t>
            </a:r>
            <a:endParaRPr lang="en-GB" sz="6000" b="1" dirty="0"/>
          </a:p>
        </p:txBody>
      </p:sp>
      <p:sp>
        <p:nvSpPr>
          <p:cNvPr id="18" name="First number"/>
          <p:cNvSpPr txBox="1"/>
          <p:nvPr/>
        </p:nvSpPr>
        <p:spPr>
          <a:xfrm>
            <a:off x="2365368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5</a:t>
            </a:r>
          </a:p>
        </p:txBody>
      </p:sp>
      <p:grpSp>
        <p:nvGrpSpPr>
          <p:cNvPr id="31" name="Division Lines"/>
          <p:cNvGrpSpPr/>
          <p:nvPr/>
        </p:nvGrpSpPr>
        <p:grpSpPr>
          <a:xfrm>
            <a:off x="3182203" y="2846754"/>
            <a:ext cx="2885200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68625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1st Division box"/>
          <p:cNvSpPr txBox="1"/>
          <p:nvPr/>
        </p:nvSpPr>
        <p:spPr>
          <a:xfrm>
            <a:off x="5200597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5</a:t>
            </a:r>
            <a:endParaRPr lang="en-GB" sz="6000" b="1" dirty="0"/>
          </a:p>
        </p:txBody>
      </p:sp>
      <p:sp>
        <p:nvSpPr>
          <p:cNvPr id="23" name="2nd Answer box"/>
          <p:cNvSpPr/>
          <p:nvPr/>
        </p:nvSpPr>
        <p:spPr>
          <a:xfrm>
            <a:off x="5142017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24" name="2nd answer blue box"/>
          <p:cNvSpPr txBox="1"/>
          <p:nvPr/>
        </p:nvSpPr>
        <p:spPr>
          <a:xfrm>
            <a:off x="5203713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9</a:t>
            </a:r>
            <a:endParaRPr lang="en-GB" sz="6000" b="1" dirty="0"/>
          </a:p>
        </p:txBody>
      </p:sp>
      <p:sp>
        <p:nvSpPr>
          <p:cNvPr id="27" name="White box"/>
          <p:cNvSpPr/>
          <p:nvPr/>
        </p:nvSpPr>
        <p:spPr>
          <a:xfrm>
            <a:off x="4974545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5" name="Left over Number"/>
          <p:cNvSpPr txBox="1"/>
          <p:nvPr/>
        </p:nvSpPr>
        <p:spPr>
          <a:xfrm>
            <a:off x="5007173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4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7" grpId="0"/>
      <p:bldP spid="37" grpId="1"/>
      <p:bldP spid="25" grpId="0" animBg="1"/>
      <p:bldP spid="29" grpId="0"/>
      <p:bldP spid="30" grpId="0"/>
      <p:bldP spid="30" grpId="1"/>
      <p:bldP spid="2" grpId="0"/>
      <p:bldP spid="2" grpId="1"/>
      <p:bldP spid="26" grpId="0"/>
      <p:bldP spid="26" grpId="1"/>
      <p:bldP spid="28" grpId="0"/>
      <p:bldP spid="28" grpId="1"/>
      <p:bldP spid="21" grpId="0" animBg="1"/>
      <p:bldP spid="34" grpId="0"/>
      <p:bldP spid="20" grpId="0" animBg="1"/>
      <p:bldP spid="33" grpId="0"/>
      <p:bldP spid="32" grpId="0"/>
      <p:bldP spid="23" grpId="0" animBg="1"/>
      <p:bldP spid="24" grpId="0"/>
      <p:bldP spid="27" grpId="0" animBg="1"/>
      <p:bldP spid="3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reat!"/>
          <p:cNvSpPr txBox="1"/>
          <p:nvPr/>
        </p:nvSpPr>
        <p:spPr>
          <a:xfrm>
            <a:off x="755016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Great!</a:t>
            </a:r>
            <a:endParaRPr lang="en-GB" sz="2000" dirty="0">
              <a:latin typeface="+mj-lt"/>
            </a:endParaRPr>
          </a:p>
        </p:txBody>
      </p:sp>
      <p:sp>
        <p:nvSpPr>
          <p:cNvPr id="5" name="Top Question"/>
          <p:cNvSpPr txBox="1"/>
          <p:nvPr/>
        </p:nvSpPr>
        <p:spPr>
          <a:xfrm>
            <a:off x="429984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/>
              <a:t>670 ÷ 5 </a:t>
            </a:r>
            <a:r>
              <a:rPr lang="en-GB" sz="4000" b="1" dirty="0"/>
              <a:t>= </a:t>
            </a:r>
            <a:r>
              <a:rPr lang="en-GB" sz="4000" b="1" dirty="0" smtClean="0"/>
              <a:t> </a:t>
            </a:r>
            <a:endParaRPr lang="en-GB" sz="4000" b="1" dirty="0"/>
          </a:p>
        </p:txBody>
      </p:sp>
      <p:sp>
        <p:nvSpPr>
          <p:cNvPr id="17" name="2nd Division box"/>
          <p:cNvSpPr txBox="1"/>
          <p:nvPr/>
        </p:nvSpPr>
        <p:spPr>
          <a:xfrm>
            <a:off x="4246334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7</a:t>
            </a:r>
            <a:endParaRPr lang="en-GB" sz="6000" b="1" dirty="0"/>
          </a:p>
        </p:txBody>
      </p:sp>
      <p:sp>
        <p:nvSpPr>
          <p:cNvPr id="37" name="5th Q"/>
          <p:cNvSpPr txBox="1"/>
          <p:nvPr/>
        </p:nvSpPr>
        <p:spPr>
          <a:xfrm>
            <a:off x="840217" y="444375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5s are there in 20?</a:t>
            </a:r>
            <a:endParaRPr lang="en-GB" sz="2000" dirty="0">
              <a:latin typeface="+mj-lt"/>
            </a:endParaRPr>
          </a:p>
        </p:txBody>
      </p:sp>
      <p:sp>
        <p:nvSpPr>
          <p:cNvPr id="25" name="White box"/>
          <p:cNvSpPr/>
          <p:nvPr/>
        </p:nvSpPr>
        <p:spPr>
          <a:xfrm>
            <a:off x="4011959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9" name="Final Answer"/>
          <p:cNvSpPr txBox="1"/>
          <p:nvPr/>
        </p:nvSpPr>
        <p:spPr>
          <a:xfrm>
            <a:off x="5319334" y="917970"/>
            <a:ext cx="11343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134</a:t>
            </a:r>
            <a:endParaRPr lang="en-GB" sz="4000" b="1" dirty="0"/>
          </a:p>
        </p:txBody>
      </p:sp>
      <p:sp>
        <p:nvSpPr>
          <p:cNvPr id="30" name="How many are left over?"/>
          <p:cNvSpPr txBox="1"/>
          <p:nvPr/>
        </p:nvSpPr>
        <p:spPr>
          <a:xfrm>
            <a:off x="844580" y="443630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" name="3rd Q"/>
          <p:cNvSpPr txBox="1"/>
          <p:nvPr/>
        </p:nvSpPr>
        <p:spPr>
          <a:xfrm>
            <a:off x="755650" y="4473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</a:t>
            </a:r>
            <a:r>
              <a:rPr lang="en-GB" sz="2000" dirty="0" smtClean="0">
                <a:latin typeface="+mj-lt"/>
              </a:rPr>
              <a:t>5’s </a:t>
            </a:r>
            <a:r>
              <a:rPr lang="en-GB" sz="2000" dirty="0">
                <a:latin typeface="+mj-lt"/>
              </a:rPr>
              <a:t>are there in </a:t>
            </a:r>
            <a:r>
              <a:rPr lang="en-GB" sz="2000" dirty="0" smtClean="0">
                <a:latin typeface="+mj-lt"/>
              </a:rPr>
              <a:t>17?</a:t>
            </a:r>
            <a:endParaRPr lang="en-GB" sz="2000" dirty="0">
              <a:latin typeface="+mj-lt"/>
            </a:endParaRPr>
          </a:p>
        </p:txBody>
      </p:sp>
      <p:sp>
        <p:nvSpPr>
          <p:cNvPr id="26" name="How many are left over?"/>
          <p:cNvSpPr txBox="1"/>
          <p:nvPr/>
        </p:nvSpPr>
        <p:spPr>
          <a:xfrm>
            <a:off x="755650" y="4475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8" name="1st Q"/>
          <p:cNvSpPr txBox="1"/>
          <p:nvPr/>
        </p:nvSpPr>
        <p:spPr>
          <a:xfrm>
            <a:off x="751287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5s are there in 6?</a:t>
            </a:r>
            <a:endParaRPr lang="en-GB" sz="2000" dirty="0">
              <a:latin typeface="+mj-lt"/>
            </a:endParaRPr>
          </a:p>
        </p:txBody>
      </p:sp>
      <p:sp>
        <p:nvSpPr>
          <p:cNvPr id="21" name="2nd Answer box"/>
          <p:cNvSpPr/>
          <p:nvPr/>
        </p:nvSpPr>
        <p:spPr>
          <a:xfrm>
            <a:off x="4184638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246334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3</a:t>
            </a:r>
            <a:endParaRPr lang="en-GB" sz="6000" b="1" dirty="0"/>
          </a:p>
        </p:txBody>
      </p:sp>
      <p:sp>
        <p:nvSpPr>
          <p:cNvPr id="20" name="1st Answer box"/>
          <p:cNvSpPr/>
          <p:nvPr/>
        </p:nvSpPr>
        <p:spPr>
          <a:xfrm>
            <a:off x="3227259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29967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1</a:t>
            </a:r>
            <a:endParaRPr lang="en-GB" sz="6000" b="1" dirty="0"/>
          </a:p>
        </p:txBody>
      </p:sp>
      <p:sp>
        <p:nvSpPr>
          <p:cNvPr id="32" name="Left over Number"/>
          <p:cNvSpPr txBox="1"/>
          <p:nvPr/>
        </p:nvSpPr>
        <p:spPr>
          <a:xfrm>
            <a:off x="4044587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13" name="1st Division box"/>
          <p:cNvSpPr txBox="1"/>
          <p:nvPr/>
        </p:nvSpPr>
        <p:spPr>
          <a:xfrm>
            <a:off x="327466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6</a:t>
            </a:r>
            <a:endParaRPr lang="en-GB" sz="6000" b="1" dirty="0"/>
          </a:p>
        </p:txBody>
      </p:sp>
      <p:sp>
        <p:nvSpPr>
          <p:cNvPr id="18" name="First number"/>
          <p:cNvSpPr txBox="1"/>
          <p:nvPr/>
        </p:nvSpPr>
        <p:spPr>
          <a:xfrm>
            <a:off x="2365368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5</a:t>
            </a:r>
          </a:p>
        </p:txBody>
      </p:sp>
      <p:grpSp>
        <p:nvGrpSpPr>
          <p:cNvPr id="31" name="Division Lines"/>
          <p:cNvGrpSpPr/>
          <p:nvPr/>
        </p:nvGrpSpPr>
        <p:grpSpPr>
          <a:xfrm>
            <a:off x="3182203" y="2846754"/>
            <a:ext cx="2885200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68625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1st Division box"/>
          <p:cNvSpPr txBox="1"/>
          <p:nvPr/>
        </p:nvSpPr>
        <p:spPr>
          <a:xfrm>
            <a:off x="5200597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0</a:t>
            </a:r>
            <a:endParaRPr lang="en-GB" sz="6000" b="1" dirty="0"/>
          </a:p>
        </p:txBody>
      </p:sp>
      <p:sp>
        <p:nvSpPr>
          <p:cNvPr id="23" name="2nd Answer box"/>
          <p:cNvSpPr/>
          <p:nvPr/>
        </p:nvSpPr>
        <p:spPr>
          <a:xfrm>
            <a:off x="5142017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24" name="2nd answer blue box"/>
          <p:cNvSpPr txBox="1"/>
          <p:nvPr/>
        </p:nvSpPr>
        <p:spPr>
          <a:xfrm>
            <a:off x="5203713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4</a:t>
            </a:r>
            <a:endParaRPr lang="en-GB" sz="6000" b="1" dirty="0"/>
          </a:p>
        </p:txBody>
      </p:sp>
      <p:sp>
        <p:nvSpPr>
          <p:cNvPr id="27" name="White box"/>
          <p:cNvSpPr/>
          <p:nvPr/>
        </p:nvSpPr>
        <p:spPr>
          <a:xfrm>
            <a:off x="4974545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5" name="Left over Number"/>
          <p:cNvSpPr txBox="1"/>
          <p:nvPr/>
        </p:nvSpPr>
        <p:spPr>
          <a:xfrm>
            <a:off x="5007173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7022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7" grpId="0"/>
      <p:bldP spid="37" grpId="1"/>
      <p:bldP spid="25" grpId="0" animBg="1"/>
      <p:bldP spid="29" grpId="0"/>
      <p:bldP spid="30" grpId="0"/>
      <p:bldP spid="30" grpId="1"/>
      <p:bldP spid="2" grpId="0"/>
      <p:bldP spid="2" grpId="1"/>
      <p:bldP spid="26" grpId="0"/>
      <p:bldP spid="26" grpId="1"/>
      <p:bldP spid="28" grpId="0"/>
      <p:bldP spid="28" grpId="1"/>
      <p:bldP spid="21" grpId="0" animBg="1"/>
      <p:bldP spid="34" grpId="0"/>
      <p:bldP spid="20" grpId="0" animBg="1"/>
      <p:bldP spid="33" grpId="0"/>
      <p:bldP spid="32" grpId="0"/>
      <p:bldP spid="23" grpId="0" animBg="1"/>
      <p:bldP spid="24" grpId="0"/>
      <p:bldP spid="27" grpId="0" animBg="1"/>
      <p:bldP spid="3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reat!"/>
          <p:cNvSpPr txBox="1"/>
          <p:nvPr/>
        </p:nvSpPr>
        <p:spPr>
          <a:xfrm>
            <a:off x="755016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Great!</a:t>
            </a:r>
            <a:endParaRPr lang="en-GB" sz="2000" dirty="0">
              <a:latin typeface="+mj-lt"/>
            </a:endParaRPr>
          </a:p>
        </p:txBody>
      </p:sp>
      <p:sp>
        <p:nvSpPr>
          <p:cNvPr id="5" name="Top Question"/>
          <p:cNvSpPr txBox="1"/>
          <p:nvPr/>
        </p:nvSpPr>
        <p:spPr>
          <a:xfrm>
            <a:off x="429984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/>
              <a:t>362 ÷ 2 </a:t>
            </a:r>
            <a:r>
              <a:rPr lang="en-GB" sz="4000" b="1" dirty="0"/>
              <a:t>= </a:t>
            </a:r>
            <a:r>
              <a:rPr lang="en-GB" sz="4000" b="1" dirty="0" smtClean="0"/>
              <a:t> </a:t>
            </a:r>
            <a:endParaRPr lang="en-GB" sz="4000" b="1" dirty="0"/>
          </a:p>
        </p:txBody>
      </p:sp>
      <p:sp>
        <p:nvSpPr>
          <p:cNvPr id="17" name="2nd Division box"/>
          <p:cNvSpPr txBox="1"/>
          <p:nvPr/>
        </p:nvSpPr>
        <p:spPr>
          <a:xfrm>
            <a:off x="4246334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6</a:t>
            </a:r>
            <a:endParaRPr lang="en-GB" sz="6000" b="1" dirty="0"/>
          </a:p>
        </p:txBody>
      </p:sp>
      <p:sp>
        <p:nvSpPr>
          <p:cNvPr id="37" name="5th Q"/>
          <p:cNvSpPr txBox="1"/>
          <p:nvPr/>
        </p:nvSpPr>
        <p:spPr>
          <a:xfrm>
            <a:off x="840217" y="444375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2s are there in 2?</a:t>
            </a:r>
            <a:endParaRPr lang="en-GB" sz="2000" dirty="0">
              <a:latin typeface="+mj-lt"/>
            </a:endParaRPr>
          </a:p>
        </p:txBody>
      </p:sp>
      <p:sp>
        <p:nvSpPr>
          <p:cNvPr id="25" name="White box"/>
          <p:cNvSpPr/>
          <p:nvPr/>
        </p:nvSpPr>
        <p:spPr>
          <a:xfrm>
            <a:off x="4011959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9" name="Final Answer"/>
          <p:cNvSpPr txBox="1"/>
          <p:nvPr/>
        </p:nvSpPr>
        <p:spPr>
          <a:xfrm>
            <a:off x="5319334" y="917970"/>
            <a:ext cx="11343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181</a:t>
            </a:r>
            <a:endParaRPr lang="en-GB" sz="4000" b="1" dirty="0"/>
          </a:p>
        </p:txBody>
      </p:sp>
      <p:sp>
        <p:nvSpPr>
          <p:cNvPr id="30" name="How many are left over?"/>
          <p:cNvSpPr txBox="1"/>
          <p:nvPr/>
        </p:nvSpPr>
        <p:spPr>
          <a:xfrm>
            <a:off x="844580" y="443630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" name="3rd Q"/>
          <p:cNvSpPr txBox="1"/>
          <p:nvPr/>
        </p:nvSpPr>
        <p:spPr>
          <a:xfrm>
            <a:off x="755650" y="442328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</a:t>
            </a:r>
            <a:r>
              <a:rPr lang="en-GB" sz="2000" dirty="0" smtClean="0">
                <a:latin typeface="+mj-lt"/>
              </a:rPr>
              <a:t>2’s </a:t>
            </a:r>
            <a:r>
              <a:rPr lang="en-GB" sz="2000" dirty="0">
                <a:latin typeface="+mj-lt"/>
              </a:rPr>
              <a:t>are there in </a:t>
            </a:r>
            <a:r>
              <a:rPr lang="en-GB" sz="2000" dirty="0" smtClean="0">
                <a:latin typeface="+mj-lt"/>
              </a:rPr>
              <a:t>16?</a:t>
            </a:r>
            <a:endParaRPr lang="en-GB" sz="2000" dirty="0">
              <a:latin typeface="+mj-lt"/>
            </a:endParaRPr>
          </a:p>
        </p:txBody>
      </p:sp>
      <p:sp>
        <p:nvSpPr>
          <p:cNvPr id="26" name="How many are left over?"/>
          <p:cNvSpPr txBox="1"/>
          <p:nvPr/>
        </p:nvSpPr>
        <p:spPr>
          <a:xfrm>
            <a:off x="755650" y="4475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8" name="1st Q"/>
          <p:cNvSpPr txBox="1"/>
          <p:nvPr/>
        </p:nvSpPr>
        <p:spPr>
          <a:xfrm>
            <a:off x="751287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2s are there in 3?</a:t>
            </a:r>
            <a:endParaRPr lang="en-GB" sz="2000" dirty="0">
              <a:latin typeface="+mj-lt"/>
            </a:endParaRPr>
          </a:p>
        </p:txBody>
      </p:sp>
      <p:sp>
        <p:nvSpPr>
          <p:cNvPr id="21" name="2nd Answer box"/>
          <p:cNvSpPr/>
          <p:nvPr/>
        </p:nvSpPr>
        <p:spPr>
          <a:xfrm>
            <a:off x="4184638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246334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8</a:t>
            </a:r>
          </a:p>
        </p:txBody>
      </p:sp>
      <p:sp>
        <p:nvSpPr>
          <p:cNvPr id="20" name="1st Answer box"/>
          <p:cNvSpPr/>
          <p:nvPr/>
        </p:nvSpPr>
        <p:spPr>
          <a:xfrm>
            <a:off x="3227259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29967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1</a:t>
            </a:r>
            <a:endParaRPr lang="en-GB" sz="6000" b="1" dirty="0"/>
          </a:p>
        </p:txBody>
      </p:sp>
      <p:sp>
        <p:nvSpPr>
          <p:cNvPr id="32" name="Left over Number"/>
          <p:cNvSpPr txBox="1"/>
          <p:nvPr/>
        </p:nvSpPr>
        <p:spPr>
          <a:xfrm>
            <a:off x="4044587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13" name="1st Division box"/>
          <p:cNvSpPr txBox="1"/>
          <p:nvPr/>
        </p:nvSpPr>
        <p:spPr>
          <a:xfrm>
            <a:off x="327466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3</a:t>
            </a:r>
            <a:endParaRPr lang="en-GB" sz="6000" b="1" dirty="0"/>
          </a:p>
        </p:txBody>
      </p:sp>
      <p:sp>
        <p:nvSpPr>
          <p:cNvPr id="18" name="First number"/>
          <p:cNvSpPr txBox="1"/>
          <p:nvPr/>
        </p:nvSpPr>
        <p:spPr>
          <a:xfrm>
            <a:off x="2365368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2</a:t>
            </a:r>
            <a:endParaRPr lang="en-GB" sz="6000" b="1" dirty="0"/>
          </a:p>
        </p:txBody>
      </p:sp>
      <p:grpSp>
        <p:nvGrpSpPr>
          <p:cNvPr id="31" name="Division Lines"/>
          <p:cNvGrpSpPr/>
          <p:nvPr/>
        </p:nvGrpSpPr>
        <p:grpSpPr>
          <a:xfrm>
            <a:off x="3182203" y="2846754"/>
            <a:ext cx="2885200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68625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1st Division box"/>
          <p:cNvSpPr txBox="1"/>
          <p:nvPr/>
        </p:nvSpPr>
        <p:spPr>
          <a:xfrm>
            <a:off x="5200597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2</a:t>
            </a:r>
            <a:endParaRPr lang="en-GB" sz="6000" b="1" dirty="0"/>
          </a:p>
        </p:txBody>
      </p:sp>
      <p:sp>
        <p:nvSpPr>
          <p:cNvPr id="23" name="2nd Answer box"/>
          <p:cNvSpPr/>
          <p:nvPr/>
        </p:nvSpPr>
        <p:spPr>
          <a:xfrm>
            <a:off x="5142017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24" name="2nd answer blue box"/>
          <p:cNvSpPr txBox="1"/>
          <p:nvPr/>
        </p:nvSpPr>
        <p:spPr>
          <a:xfrm>
            <a:off x="5203713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1</a:t>
            </a:r>
            <a:endParaRPr lang="en-GB" sz="6000" b="1" dirty="0"/>
          </a:p>
        </p:txBody>
      </p:sp>
      <p:sp>
        <p:nvSpPr>
          <p:cNvPr id="27" name="White box"/>
          <p:cNvSpPr/>
          <p:nvPr/>
        </p:nvSpPr>
        <p:spPr>
          <a:xfrm>
            <a:off x="4974545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7139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7" grpId="0"/>
      <p:bldP spid="37" grpId="1"/>
      <p:bldP spid="25" grpId="0" animBg="1"/>
      <p:bldP spid="29" grpId="0"/>
      <p:bldP spid="30" grpId="0"/>
      <p:bldP spid="30" grpId="1"/>
      <p:bldP spid="2" grpId="0"/>
      <p:bldP spid="2" grpId="1"/>
      <p:bldP spid="26" grpId="0"/>
      <p:bldP spid="26" grpId="1"/>
      <p:bldP spid="28" grpId="0"/>
      <p:bldP spid="28" grpId="1"/>
      <p:bldP spid="21" grpId="0" animBg="1"/>
      <p:bldP spid="34" grpId="0"/>
      <p:bldP spid="20" grpId="0" animBg="1"/>
      <p:bldP spid="33" grpId="0"/>
      <p:bldP spid="32" grpId="0"/>
      <p:bldP spid="23" grpId="0" animBg="1"/>
      <p:bldP spid="24" grpId="0"/>
      <p:bldP spid="27" grpId="0" animBg="1"/>
      <p:bldP spid="27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reat!"/>
          <p:cNvSpPr txBox="1"/>
          <p:nvPr/>
        </p:nvSpPr>
        <p:spPr>
          <a:xfrm>
            <a:off x="755016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Great!</a:t>
            </a:r>
            <a:endParaRPr lang="en-GB" sz="2000" dirty="0">
              <a:latin typeface="+mj-lt"/>
            </a:endParaRPr>
          </a:p>
        </p:txBody>
      </p:sp>
      <p:sp>
        <p:nvSpPr>
          <p:cNvPr id="5" name="Top Question"/>
          <p:cNvSpPr txBox="1"/>
          <p:nvPr/>
        </p:nvSpPr>
        <p:spPr>
          <a:xfrm>
            <a:off x="429984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/>
              <a:t>608 ÷ 2 </a:t>
            </a:r>
            <a:r>
              <a:rPr lang="en-GB" sz="4000" b="1" dirty="0"/>
              <a:t>= </a:t>
            </a:r>
            <a:r>
              <a:rPr lang="en-GB" sz="4000" b="1" dirty="0" smtClean="0"/>
              <a:t> </a:t>
            </a:r>
            <a:endParaRPr lang="en-GB" sz="4000" b="1" dirty="0"/>
          </a:p>
        </p:txBody>
      </p:sp>
      <p:sp>
        <p:nvSpPr>
          <p:cNvPr id="17" name="2nd Division box"/>
          <p:cNvSpPr txBox="1"/>
          <p:nvPr/>
        </p:nvSpPr>
        <p:spPr>
          <a:xfrm>
            <a:off x="4246334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0</a:t>
            </a:r>
            <a:endParaRPr lang="en-GB" sz="6000" b="1" dirty="0"/>
          </a:p>
        </p:txBody>
      </p:sp>
      <p:sp>
        <p:nvSpPr>
          <p:cNvPr id="37" name="5th Q"/>
          <p:cNvSpPr txBox="1"/>
          <p:nvPr/>
        </p:nvSpPr>
        <p:spPr>
          <a:xfrm>
            <a:off x="840217" y="4422880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2s are there in 8?</a:t>
            </a:r>
            <a:endParaRPr lang="en-GB" sz="2000" dirty="0">
              <a:latin typeface="+mj-lt"/>
            </a:endParaRPr>
          </a:p>
        </p:txBody>
      </p:sp>
      <p:sp>
        <p:nvSpPr>
          <p:cNvPr id="25" name="White box"/>
          <p:cNvSpPr/>
          <p:nvPr/>
        </p:nvSpPr>
        <p:spPr>
          <a:xfrm>
            <a:off x="4011959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9" name="Final Answer"/>
          <p:cNvSpPr txBox="1"/>
          <p:nvPr/>
        </p:nvSpPr>
        <p:spPr>
          <a:xfrm>
            <a:off x="5319334" y="917970"/>
            <a:ext cx="11343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304</a:t>
            </a:r>
            <a:endParaRPr lang="en-GB" sz="4000" b="1" dirty="0"/>
          </a:p>
        </p:txBody>
      </p:sp>
      <p:sp>
        <p:nvSpPr>
          <p:cNvPr id="30" name="How many are left over?"/>
          <p:cNvSpPr txBox="1"/>
          <p:nvPr/>
        </p:nvSpPr>
        <p:spPr>
          <a:xfrm>
            <a:off x="844580" y="443630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" name="3rd Q"/>
          <p:cNvSpPr txBox="1"/>
          <p:nvPr/>
        </p:nvSpPr>
        <p:spPr>
          <a:xfrm>
            <a:off x="755650" y="4407988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</a:t>
            </a:r>
            <a:r>
              <a:rPr lang="en-GB" sz="2000" dirty="0" smtClean="0">
                <a:latin typeface="+mj-lt"/>
              </a:rPr>
              <a:t>2’s </a:t>
            </a:r>
            <a:r>
              <a:rPr lang="en-GB" sz="2000" dirty="0">
                <a:latin typeface="+mj-lt"/>
              </a:rPr>
              <a:t>are there in 0</a:t>
            </a:r>
            <a:r>
              <a:rPr lang="en-GB" sz="2000" dirty="0" smtClean="0">
                <a:latin typeface="+mj-lt"/>
              </a:rPr>
              <a:t>?</a:t>
            </a:r>
            <a:endParaRPr lang="en-GB" sz="2000" dirty="0">
              <a:latin typeface="+mj-lt"/>
            </a:endParaRPr>
          </a:p>
        </p:txBody>
      </p:sp>
      <p:sp>
        <p:nvSpPr>
          <p:cNvPr id="26" name="How many are left over?"/>
          <p:cNvSpPr txBox="1"/>
          <p:nvPr/>
        </p:nvSpPr>
        <p:spPr>
          <a:xfrm>
            <a:off x="755650" y="4475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8" name="1st Q"/>
          <p:cNvSpPr txBox="1"/>
          <p:nvPr/>
        </p:nvSpPr>
        <p:spPr>
          <a:xfrm>
            <a:off x="751287" y="4400542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2s are there in 6?</a:t>
            </a:r>
            <a:endParaRPr lang="en-GB" sz="2000" dirty="0">
              <a:latin typeface="+mj-lt"/>
            </a:endParaRPr>
          </a:p>
        </p:txBody>
      </p:sp>
      <p:sp>
        <p:nvSpPr>
          <p:cNvPr id="21" name="2nd Answer box"/>
          <p:cNvSpPr/>
          <p:nvPr/>
        </p:nvSpPr>
        <p:spPr>
          <a:xfrm>
            <a:off x="4184638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246334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0</a:t>
            </a:r>
            <a:endParaRPr lang="en-GB" sz="6000" b="1" dirty="0"/>
          </a:p>
        </p:txBody>
      </p:sp>
      <p:sp>
        <p:nvSpPr>
          <p:cNvPr id="20" name="1st Answer box"/>
          <p:cNvSpPr/>
          <p:nvPr/>
        </p:nvSpPr>
        <p:spPr>
          <a:xfrm>
            <a:off x="3227259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29967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3</a:t>
            </a:r>
            <a:endParaRPr lang="en-GB" sz="6000" b="1" dirty="0"/>
          </a:p>
        </p:txBody>
      </p:sp>
      <p:sp>
        <p:nvSpPr>
          <p:cNvPr id="13" name="1st Division box"/>
          <p:cNvSpPr txBox="1"/>
          <p:nvPr/>
        </p:nvSpPr>
        <p:spPr>
          <a:xfrm>
            <a:off x="327466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6</a:t>
            </a:r>
            <a:endParaRPr lang="en-GB" sz="6000" b="1" dirty="0"/>
          </a:p>
        </p:txBody>
      </p:sp>
      <p:sp>
        <p:nvSpPr>
          <p:cNvPr id="18" name="First number"/>
          <p:cNvSpPr txBox="1"/>
          <p:nvPr/>
        </p:nvSpPr>
        <p:spPr>
          <a:xfrm>
            <a:off x="2365368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2</a:t>
            </a:r>
            <a:endParaRPr lang="en-GB" sz="6000" b="1" dirty="0"/>
          </a:p>
        </p:txBody>
      </p:sp>
      <p:grpSp>
        <p:nvGrpSpPr>
          <p:cNvPr id="31" name="Division Lines"/>
          <p:cNvGrpSpPr/>
          <p:nvPr/>
        </p:nvGrpSpPr>
        <p:grpSpPr>
          <a:xfrm>
            <a:off x="3182203" y="2846754"/>
            <a:ext cx="2885200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68625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1st Division box"/>
          <p:cNvSpPr txBox="1"/>
          <p:nvPr/>
        </p:nvSpPr>
        <p:spPr>
          <a:xfrm>
            <a:off x="5200597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8</a:t>
            </a:r>
            <a:endParaRPr lang="en-GB" sz="6000" b="1" dirty="0"/>
          </a:p>
        </p:txBody>
      </p:sp>
      <p:sp>
        <p:nvSpPr>
          <p:cNvPr id="23" name="2nd Answer box"/>
          <p:cNvSpPr/>
          <p:nvPr/>
        </p:nvSpPr>
        <p:spPr>
          <a:xfrm>
            <a:off x="5142017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24" name="2nd answer blue box"/>
          <p:cNvSpPr txBox="1"/>
          <p:nvPr/>
        </p:nvSpPr>
        <p:spPr>
          <a:xfrm>
            <a:off x="5203713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4</a:t>
            </a:r>
            <a:endParaRPr lang="en-GB" sz="6000" b="1" dirty="0"/>
          </a:p>
        </p:txBody>
      </p:sp>
      <p:sp>
        <p:nvSpPr>
          <p:cNvPr id="27" name="White box"/>
          <p:cNvSpPr/>
          <p:nvPr/>
        </p:nvSpPr>
        <p:spPr>
          <a:xfrm>
            <a:off x="4974545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271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7" grpId="0"/>
      <p:bldP spid="37" grpId="1"/>
      <p:bldP spid="25" grpId="0" animBg="1"/>
      <p:bldP spid="25" grpId="1" animBg="1"/>
      <p:bldP spid="29" grpId="0"/>
      <p:bldP spid="30" grpId="0"/>
      <p:bldP spid="30" grpId="1"/>
      <p:bldP spid="2" grpId="0"/>
      <p:bldP spid="2" grpId="1"/>
      <p:bldP spid="26" grpId="0"/>
      <p:bldP spid="26" grpId="1"/>
      <p:bldP spid="28" grpId="0"/>
      <p:bldP spid="28" grpId="1"/>
      <p:bldP spid="21" grpId="0" animBg="1"/>
      <p:bldP spid="34" grpId="0"/>
      <p:bldP spid="20" grpId="0" animBg="1"/>
      <p:bldP spid="33" grpId="0"/>
      <p:bldP spid="23" grpId="0" animBg="1"/>
      <p:bldP spid="24" grpId="0"/>
      <p:bldP spid="27" grpId="0" animBg="1"/>
      <p:bldP spid="27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reat!"/>
          <p:cNvSpPr txBox="1"/>
          <p:nvPr/>
        </p:nvSpPr>
        <p:spPr>
          <a:xfrm>
            <a:off x="755016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Great!</a:t>
            </a:r>
            <a:endParaRPr lang="en-GB" sz="2000" dirty="0">
              <a:latin typeface="+mj-lt"/>
            </a:endParaRPr>
          </a:p>
        </p:txBody>
      </p:sp>
      <p:sp>
        <p:nvSpPr>
          <p:cNvPr id="5" name="Top Question"/>
          <p:cNvSpPr txBox="1"/>
          <p:nvPr/>
        </p:nvSpPr>
        <p:spPr>
          <a:xfrm>
            <a:off x="429984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/>
              <a:t>642 ÷ 3 </a:t>
            </a:r>
            <a:r>
              <a:rPr lang="en-GB" sz="4000" b="1" dirty="0"/>
              <a:t>= </a:t>
            </a:r>
            <a:r>
              <a:rPr lang="en-GB" sz="4000" b="1" dirty="0" smtClean="0"/>
              <a:t> </a:t>
            </a:r>
            <a:endParaRPr lang="en-GB" sz="4000" b="1" dirty="0"/>
          </a:p>
        </p:txBody>
      </p:sp>
      <p:sp>
        <p:nvSpPr>
          <p:cNvPr id="17" name="2nd Division box"/>
          <p:cNvSpPr txBox="1"/>
          <p:nvPr/>
        </p:nvSpPr>
        <p:spPr>
          <a:xfrm>
            <a:off x="4246334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4</a:t>
            </a:r>
            <a:endParaRPr lang="en-GB" sz="6000" b="1" dirty="0"/>
          </a:p>
        </p:txBody>
      </p:sp>
      <p:sp>
        <p:nvSpPr>
          <p:cNvPr id="37" name="5th Q"/>
          <p:cNvSpPr txBox="1"/>
          <p:nvPr/>
        </p:nvSpPr>
        <p:spPr>
          <a:xfrm>
            <a:off x="840217" y="438865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3s are there in 12?</a:t>
            </a:r>
            <a:endParaRPr lang="en-GB" sz="2000" dirty="0">
              <a:latin typeface="+mj-lt"/>
            </a:endParaRPr>
          </a:p>
        </p:txBody>
      </p:sp>
      <p:sp>
        <p:nvSpPr>
          <p:cNvPr id="25" name="White box"/>
          <p:cNvSpPr/>
          <p:nvPr/>
        </p:nvSpPr>
        <p:spPr>
          <a:xfrm>
            <a:off x="4011959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9" name="Final Answer"/>
          <p:cNvSpPr txBox="1"/>
          <p:nvPr/>
        </p:nvSpPr>
        <p:spPr>
          <a:xfrm>
            <a:off x="5319334" y="917970"/>
            <a:ext cx="11343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214</a:t>
            </a:r>
            <a:endParaRPr lang="en-GB" sz="4000" b="1" dirty="0"/>
          </a:p>
        </p:txBody>
      </p:sp>
      <p:sp>
        <p:nvSpPr>
          <p:cNvPr id="30" name="How many are left over?"/>
          <p:cNvSpPr txBox="1"/>
          <p:nvPr/>
        </p:nvSpPr>
        <p:spPr>
          <a:xfrm>
            <a:off x="844580" y="443630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" name="3rd Q"/>
          <p:cNvSpPr txBox="1"/>
          <p:nvPr/>
        </p:nvSpPr>
        <p:spPr>
          <a:xfrm>
            <a:off x="755650" y="439719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</a:t>
            </a:r>
            <a:r>
              <a:rPr lang="en-GB" sz="2000" dirty="0" smtClean="0">
                <a:latin typeface="+mj-lt"/>
              </a:rPr>
              <a:t>3’s </a:t>
            </a:r>
            <a:r>
              <a:rPr lang="en-GB" sz="2000" dirty="0">
                <a:latin typeface="+mj-lt"/>
              </a:rPr>
              <a:t>are there in </a:t>
            </a:r>
            <a:r>
              <a:rPr lang="en-GB" sz="2000" dirty="0" smtClean="0">
                <a:latin typeface="+mj-lt"/>
              </a:rPr>
              <a:t>4?</a:t>
            </a:r>
            <a:endParaRPr lang="en-GB" sz="2000" dirty="0">
              <a:latin typeface="+mj-lt"/>
            </a:endParaRPr>
          </a:p>
        </p:txBody>
      </p:sp>
      <p:sp>
        <p:nvSpPr>
          <p:cNvPr id="26" name="How many are left over?"/>
          <p:cNvSpPr txBox="1"/>
          <p:nvPr/>
        </p:nvSpPr>
        <p:spPr>
          <a:xfrm>
            <a:off x="755650" y="4475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8" name="1st Q"/>
          <p:cNvSpPr txBox="1"/>
          <p:nvPr/>
        </p:nvSpPr>
        <p:spPr>
          <a:xfrm>
            <a:off x="751287" y="4420806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3s are there in 6?</a:t>
            </a:r>
            <a:endParaRPr lang="en-GB" sz="2000" dirty="0">
              <a:latin typeface="+mj-lt"/>
            </a:endParaRPr>
          </a:p>
        </p:txBody>
      </p:sp>
      <p:sp>
        <p:nvSpPr>
          <p:cNvPr id="21" name="2nd Answer box"/>
          <p:cNvSpPr/>
          <p:nvPr/>
        </p:nvSpPr>
        <p:spPr>
          <a:xfrm>
            <a:off x="4184638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246334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1</a:t>
            </a:r>
            <a:endParaRPr lang="en-GB" sz="6000" b="1" dirty="0"/>
          </a:p>
        </p:txBody>
      </p:sp>
      <p:sp>
        <p:nvSpPr>
          <p:cNvPr id="20" name="1st Answer box"/>
          <p:cNvSpPr/>
          <p:nvPr/>
        </p:nvSpPr>
        <p:spPr>
          <a:xfrm>
            <a:off x="3227259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29967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2</a:t>
            </a:r>
            <a:endParaRPr lang="en-GB" sz="6000" b="1" dirty="0"/>
          </a:p>
        </p:txBody>
      </p:sp>
      <p:sp>
        <p:nvSpPr>
          <p:cNvPr id="13" name="1st Division box"/>
          <p:cNvSpPr txBox="1"/>
          <p:nvPr/>
        </p:nvSpPr>
        <p:spPr>
          <a:xfrm>
            <a:off x="327466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6</a:t>
            </a:r>
            <a:endParaRPr lang="en-GB" sz="6000" b="1" dirty="0"/>
          </a:p>
        </p:txBody>
      </p:sp>
      <p:sp>
        <p:nvSpPr>
          <p:cNvPr id="18" name="First number"/>
          <p:cNvSpPr txBox="1"/>
          <p:nvPr/>
        </p:nvSpPr>
        <p:spPr>
          <a:xfrm>
            <a:off x="2365368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3</a:t>
            </a:r>
            <a:endParaRPr lang="en-GB" sz="6000" b="1" dirty="0"/>
          </a:p>
        </p:txBody>
      </p:sp>
      <p:grpSp>
        <p:nvGrpSpPr>
          <p:cNvPr id="31" name="Division Lines"/>
          <p:cNvGrpSpPr/>
          <p:nvPr/>
        </p:nvGrpSpPr>
        <p:grpSpPr>
          <a:xfrm>
            <a:off x="3182203" y="2846754"/>
            <a:ext cx="2885200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68625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1st Division box"/>
          <p:cNvSpPr txBox="1"/>
          <p:nvPr/>
        </p:nvSpPr>
        <p:spPr>
          <a:xfrm>
            <a:off x="5200597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2</a:t>
            </a:r>
            <a:endParaRPr lang="en-GB" sz="6000" b="1" dirty="0"/>
          </a:p>
        </p:txBody>
      </p:sp>
      <p:sp>
        <p:nvSpPr>
          <p:cNvPr id="23" name="2nd Answer box"/>
          <p:cNvSpPr/>
          <p:nvPr/>
        </p:nvSpPr>
        <p:spPr>
          <a:xfrm>
            <a:off x="5142017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24" name="2nd answer blue box"/>
          <p:cNvSpPr txBox="1"/>
          <p:nvPr/>
        </p:nvSpPr>
        <p:spPr>
          <a:xfrm>
            <a:off x="5203713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4</a:t>
            </a:r>
            <a:endParaRPr lang="en-GB" sz="6000" b="1" dirty="0"/>
          </a:p>
        </p:txBody>
      </p:sp>
      <p:sp>
        <p:nvSpPr>
          <p:cNvPr id="27" name="White box"/>
          <p:cNvSpPr/>
          <p:nvPr/>
        </p:nvSpPr>
        <p:spPr>
          <a:xfrm>
            <a:off x="4974545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5" name="Left over Number"/>
          <p:cNvSpPr txBox="1"/>
          <p:nvPr/>
        </p:nvSpPr>
        <p:spPr>
          <a:xfrm>
            <a:off x="5007173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1514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7" grpId="0"/>
      <p:bldP spid="37" grpId="1"/>
      <p:bldP spid="25" grpId="0" animBg="1"/>
      <p:bldP spid="25" grpId="1" animBg="1"/>
      <p:bldP spid="29" grpId="0"/>
      <p:bldP spid="30" grpId="0"/>
      <p:bldP spid="30" grpId="1"/>
      <p:bldP spid="2" grpId="0"/>
      <p:bldP spid="2" grpId="1"/>
      <p:bldP spid="26" grpId="0"/>
      <p:bldP spid="26" grpId="1"/>
      <p:bldP spid="28" grpId="0"/>
      <p:bldP spid="28" grpId="1"/>
      <p:bldP spid="21" grpId="0" animBg="1"/>
      <p:bldP spid="34" grpId="0"/>
      <p:bldP spid="20" grpId="0" animBg="1"/>
      <p:bldP spid="33" grpId="0"/>
      <p:bldP spid="23" grpId="0" animBg="1"/>
      <p:bldP spid="24" grpId="0"/>
      <p:bldP spid="27" grpId="0" animBg="1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reat!"/>
          <p:cNvSpPr txBox="1"/>
          <p:nvPr/>
        </p:nvSpPr>
        <p:spPr>
          <a:xfrm>
            <a:off x="755016" y="4451201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Great!</a:t>
            </a:r>
            <a:endParaRPr lang="en-GB" sz="2000" dirty="0">
              <a:latin typeface="+mj-lt"/>
            </a:endParaRPr>
          </a:p>
        </p:txBody>
      </p:sp>
      <p:sp>
        <p:nvSpPr>
          <p:cNvPr id="5" name="Top Question"/>
          <p:cNvSpPr txBox="1"/>
          <p:nvPr/>
        </p:nvSpPr>
        <p:spPr>
          <a:xfrm>
            <a:off x="429984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/>
              <a:t>512 ÷ 4 </a:t>
            </a:r>
            <a:r>
              <a:rPr lang="en-GB" sz="4000" b="1" dirty="0"/>
              <a:t>= </a:t>
            </a:r>
            <a:r>
              <a:rPr lang="en-GB" sz="4000" b="1" dirty="0" smtClean="0"/>
              <a:t> </a:t>
            </a:r>
            <a:endParaRPr lang="en-GB" sz="4000" b="1" dirty="0"/>
          </a:p>
        </p:txBody>
      </p:sp>
      <p:sp>
        <p:nvSpPr>
          <p:cNvPr id="17" name="2nd Division box"/>
          <p:cNvSpPr txBox="1"/>
          <p:nvPr/>
        </p:nvSpPr>
        <p:spPr>
          <a:xfrm>
            <a:off x="4246334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1</a:t>
            </a:r>
            <a:endParaRPr lang="en-GB" sz="6000" b="1" dirty="0"/>
          </a:p>
        </p:txBody>
      </p:sp>
      <p:sp>
        <p:nvSpPr>
          <p:cNvPr id="37" name="5th Q"/>
          <p:cNvSpPr txBox="1"/>
          <p:nvPr/>
        </p:nvSpPr>
        <p:spPr>
          <a:xfrm>
            <a:off x="840217" y="4428157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4s are there in 32?</a:t>
            </a:r>
            <a:endParaRPr lang="en-GB" sz="2000" dirty="0">
              <a:latin typeface="+mj-lt"/>
            </a:endParaRPr>
          </a:p>
        </p:txBody>
      </p:sp>
      <p:sp>
        <p:nvSpPr>
          <p:cNvPr id="25" name="White box"/>
          <p:cNvSpPr/>
          <p:nvPr/>
        </p:nvSpPr>
        <p:spPr>
          <a:xfrm>
            <a:off x="4011959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9" name="Final Answer"/>
          <p:cNvSpPr txBox="1"/>
          <p:nvPr/>
        </p:nvSpPr>
        <p:spPr>
          <a:xfrm>
            <a:off x="5319334" y="917970"/>
            <a:ext cx="11343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128</a:t>
            </a:r>
            <a:endParaRPr lang="en-GB" sz="4000" b="1" dirty="0"/>
          </a:p>
        </p:txBody>
      </p:sp>
      <p:sp>
        <p:nvSpPr>
          <p:cNvPr id="30" name="How many are left over?"/>
          <p:cNvSpPr txBox="1"/>
          <p:nvPr/>
        </p:nvSpPr>
        <p:spPr>
          <a:xfrm>
            <a:off x="844580" y="443630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" name="3rd Q"/>
          <p:cNvSpPr txBox="1"/>
          <p:nvPr/>
        </p:nvSpPr>
        <p:spPr>
          <a:xfrm>
            <a:off x="755650" y="4407479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</a:t>
            </a:r>
            <a:r>
              <a:rPr lang="en-GB" sz="2000" dirty="0" smtClean="0">
                <a:latin typeface="+mj-lt"/>
              </a:rPr>
              <a:t>4’s </a:t>
            </a:r>
            <a:r>
              <a:rPr lang="en-GB" sz="2000" dirty="0">
                <a:latin typeface="+mj-lt"/>
              </a:rPr>
              <a:t>are there in </a:t>
            </a:r>
            <a:r>
              <a:rPr lang="en-GB" sz="2000" dirty="0" smtClean="0">
                <a:latin typeface="+mj-lt"/>
              </a:rPr>
              <a:t>11?</a:t>
            </a:r>
            <a:endParaRPr lang="en-GB" sz="2000" dirty="0">
              <a:latin typeface="+mj-lt"/>
            </a:endParaRPr>
          </a:p>
        </p:txBody>
      </p:sp>
      <p:sp>
        <p:nvSpPr>
          <p:cNvPr id="26" name="How many are left over?"/>
          <p:cNvSpPr txBox="1"/>
          <p:nvPr/>
        </p:nvSpPr>
        <p:spPr>
          <a:xfrm>
            <a:off x="755650" y="4475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are left over?</a:t>
            </a:r>
            <a:endParaRPr lang="en-GB" sz="2000" dirty="0">
              <a:latin typeface="+mj-lt"/>
            </a:endParaRPr>
          </a:p>
        </p:txBody>
      </p:sp>
      <p:sp>
        <p:nvSpPr>
          <p:cNvPr id="28" name="1st Q"/>
          <p:cNvSpPr txBox="1"/>
          <p:nvPr/>
        </p:nvSpPr>
        <p:spPr>
          <a:xfrm>
            <a:off x="751287" y="4437406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How many 4s are there in 5?</a:t>
            </a:r>
            <a:endParaRPr lang="en-GB" sz="2000" dirty="0">
              <a:latin typeface="+mj-lt"/>
            </a:endParaRPr>
          </a:p>
        </p:txBody>
      </p:sp>
      <p:sp>
        <p:nvSpPr>
          <p:cNvPr id="21" name="2nd Answer box"/>
          <p:cNvSpPr/>
          <p:nvPr/>
        </p:nvSpPr>
        <p:spPr>
          <a:xfrm>
            <a:off x="4184638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246334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2</a:t>
            </a:r>
            <a:endParaRPr lang="en-GB" sz="6000" b="1" dirty="0"/>
          </a:p>
        </p:txBody>
      </p:sp>
      <p:sp>
        <p:nvSpPr>
          <p:cNvPr id="20" name="1st Answer box"/>
          <p:cNvSpPr/>
          <p:nvPr/>
        </p:nvSpPr>
        <p:spPr>
          <a:xfrm>
            <a:off x="3227259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29967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1</a:t>
            </a:r>
            <a:endParaRPr lang="en-GB" sz="6000" b="1" dirty="0"/>
          </a:p>
        </p:txBody>
      </p:sp>
      <p:sp>
        <p:nvSpPr>
          <p:cNvPr id="32" name="Left over Number"/>
          <p:cNvSpPr txBox="1"/>
          <p:nvPr/>
        </p:nvSpPr>
        <p:spPr>
          <a:xfrm>
            <a:off x="4044587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13" name="1st Division box"/>
          <p:cNvSpPr txBox="1"/>
          <p:nvPr/>
        </p:nvSpPr>
        <p:spPr>
          <a:xfrm>
            <a:off x="327466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5</a:t>
            </a:r>
            <a:endParaRPr lang="en-GB" sz="6000" b="1" dirty="0"/>
          </a:p>
        </p:txBody>
      </p:sp>
      <p:sp>
        <p:nvSpPr>
          <p:cNvPr id="18" name="First number"/>
          <p:cNvSpPr txBox="1"/>
          <p:nvPr/>
        </p:nvSpPr>
        <p:spPr>
          <a:xfrm>
            <a:off x="2365368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4</a:t>
            </a:r>
            <a:endParaRPr lang="en-GB" sz="6000" b="1" dirty="0"/>
          </a:p>
        </p:txBody>
      </p:sp>
      <p:grpSp>
        <p:nvGrpSpPr>
          <p:cNvPr id="31" name="Division Lines"/>
          <p:cNvGrpSpPr/>
          <p:nvPr/>
        </p:nvGrpSpPr>
        <p:grpSpPr>
          <a:xfrm>
            <a:off x="3182203" y="2846754"/>
            <a:ext cx="2885200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68625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1st Division box"/>
          <p:cNvSpPr txBox="1"/>
          <p:nvPr/>
        </p:nvSpPr>
        <p:spPr>
          <a:xfrm>
            <a:off x="5200597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2</a:t>
            </a:r>
            <a:endParaRPr lang="en-GB" sz="6000" b="1" dirty="0"/>
          </a:p>
        </p:txBody>
      </p:sp>
      <p:sp>
        <p:nvSpPr>
          <p:cNvPr id="23" name="2nd Answer box"/>
          <p:cNvSpPr/>
          <p:nvPr/>
        </p:nvSpPr>
        <p:spPr>
          <a:xfrm>
            <a:off x="5142017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24" name="2nd answer blue box"/>
          <p:cNvSpPr txBox="1"/>
          <p:nvPr/>
        </p:nvSpPr>
        <p:spPr>
          <a:xfrm>
            <a:off x="5203713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/>
              <a:t>8</a:t>
            </a:r>
            <a:endParaRPr lang="en-GB" sz="6000" b="1" dirty="0"/>
          </a:p>
        </p:txBody>
      </p:sp>
      <p:sp>
        <p:nvSpPr>
          <p:cNvPr id="27" name="White box"/>
          <p:cNvSpPr/>
          <p:nvPr/>
        </p:nvSpPr>
        <p:spPr>
          <a:xfrm>
            <a:off x="4974545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5" name="Left over Number"/>
          <p:cNvSpPr txBox="1"/>
          <p:nvPr/>
        </p:nvSpPr>
        <p:spPr>
          <a:xfrm>
            <a:off x="5007173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3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7478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7" grpId="0"/>
      <p:bldP spid="37" grpId="1"/>
      <p:bldP spid="25" grpId="0" animBg="1"/>
      <p:bldP spid="29" grpId="0"/>
      <p:bldP spid="30" grpId="0"/>
      <p:bldP spid="30" grpId="1"/>
      <p:bldP spid="2" grpId="0"/>
      <p:bldP spid="2" grpId="1"/>
      <p:bldP spid="26" grpId="0"/>
      <p:bldP spid="26" grpId="1"/>
      <p:bldP spid="28" grpId="0"/>
      <p:bldP spid="28" grpId="1"/>
      <p:bldP spid="21" grpId="0" animBg="1"/>
      <p:bldP spid="34" grpId="0"/>
      <p:bldP spid="20" grpId="0" animBg="1"/>
      <p:bldP spid="33" grpId="0"/>
      <p:bldP spid="32" grpId="0"/>
      <p:bldP spid="23" grpId="0" animBg="1"/>
      <p:bldP spid="24" grpId="0"/>
      <p:bldP spid="27" grpId="0" animBg="1"/>
      <p:bldP spid="3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85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/>
          </p:cNvPicPr>
          <p:nvPr/>
        </p:nvPicPr>
        <p:blipFill>
          <a:blip r:embed="rId2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3242468"/>
            <a:ext cx="588962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9408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1305</TotalTime>
  <Words>308</Words>
  <Application>Microsoft Office PowerPoint</Application>
  <PresentationFormat>On-screen Show (4:3)</PresentationFormat>
  <Paragraphs>98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Sassoon Infant Md</vt:lpstr>
      <vt:lpstr>Arial</vt:lpstr>
      <vt:lpstr>Sassoon Infant Rg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Clair Jones</cp:lastModifiedBy>
  <cp:revision>124</cp:revision>
  <dcterms:created xsi:type="dcterms:W3CDTF">2014-10-01T16:09:27Z</dcterms:created>
  <dcterms:modified xsi:type="dcterms:W3CDTF">2021-01-18T16:28:56Z</dcterms:modified>
</cp:coreProperties>
</file>