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2" r:id="rId7"/>
    <p:sldId id="263" r:id="rId8"/>
    <p:sldId id="264" r:id="rId9"/>
    <p:sldId id="267" r:id="rId10"/>
    <p:sldId id="261" r:id="rId11"/>
    <p:sldId id="265"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06" autoAdjust="0"/>
    <p:restoredTop sz="94660"/>
  </p:normalViewPr>
  <p:slideViewPr>
    <p:cSldViewPr snapToGrid="0">
      <p:cViewPr varScale="1">
        <p:scale>
          <a:sx n="73" d="100"/>
          <a:sy n="73" d="100"/>
        </p:scale>
        <p:origin x="52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4/28/2021</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4/28/2021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4/28/2021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4/28/2021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4/28/2021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4/28/2021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4/28/2021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4/28/2021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4/28/2021</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ct5cDctLVTI"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mathsframe.co.uk/en/resources/resource/477/Multiplication-Tables-Check" TargetMode="External"/><Relationship Id="rId2" Type="http://schemas.openxmlformats.org/officeDocument/2006/relationships/hyperlink" Target="https://play.ttrockstars.com/play/soundcheck"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519BF-F21A-49B7-8D4D-44F6D753FDBA}"/>
              </a:ext>
            </a:extLst>
          </p:cNvPr>
          <p:cNvSpPr>
            <a:spLocks noGrp="1"/>
          </p:cNvSpPr>
          <p:nvPr>
            <p:ph type="ctrTitle"/>
          </p:nvPr>
        </p:nvSpPr>
        <p:spPr/>
        <p:txBody>
          <a:bodyPr/>
          <a:lstStyle/>
          <a:p>
            <a:r>
              <a:rPr lang="en-GB" dirty="0"/>
              <a:t>MULTIPLICATION WORKSHOP</a:t>
            </a:r>
            <a:br>
              <a:rPr lang="en-GB" dirty="0"/>
            </a:br>
            <a:r>
              <a:rPr lang="en-GB" dirty="0" smtClean="0"/>
              <a:t>28</a:t>
            </a:r>
            <a:r>
              <a:rPr lang="en-GB" baseline="30000" dirty="0" smtClean="0"/>
              <a:t>th</a:t>
            </a:r>
            <a:r>
              <a:rPr lang="en-GB" dirty="0" smtClean="0"/>
              <a:t> </a:t>
            </a:r>
            <a:r>
              <a:rPr lang="en-GB" dirty="0" err="1" smtClean="0"/>
              <a:t>april</a:t>
            </a:r>
            <a:r>
              <a:rPr lang="en-GB" dirty="0" smtClean="0"/>
              <a:t> 2021</a:t>
            </a:r>
            <a:endParaRPr lang="en-GB" dirty="0"/>
          </a:p>
        </p:txBody>
      </p:sp>
      <p:sp>
        <p:nvSpPr>
          <p:cNvPr id="3" name="Subtitle 2">
            <a:extLst>
              <a:ext uri="{FF2B5EF4-FFF2-40B4-BE49-F238E27FC236}">
                <a16:creationId xmlns:a16="http://schemas.microsoft.com/office/drawing/2014/main" id="{AD52C401-E8BB-4F62-88E7-EF82E0C8C4C3}"/>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2279259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5FDAB-6150-4D4C-8E7A-546B749AF456}"/>
              </a:ext>
            </a:extLst>
          </p:cNvPr>
          <p:cNvSpPr>
            <a:spLocks noGrp="1"/>
          </p:cNvSpPr>
          <p:nvPr>
            <p:ph type="title"/>
          </p:nvPr>
        </p:nvSpPr>
        <p:spPr/>
        <p:txBody>
          <a:bodyPr/>
          <a:lstStyle/>
          <a:p>
            <a:r>
              <a:rPr lang="en-GB" dirty="0"/>
              <a:t>What is the multiplication check?</a:t>
            </a:r>
          </a:p>
        </p:txBody>
      </p:sp>
      <p:sp>
        <p:nvSpPr>
          <p:cNvPr id="3" name="Content Placeholder 2">
            <a:extLst>
              <a:ext uri="{FF2B5EF4-FFF2-40B4-BE49-F238E27FC236}">
                <a16:creationId xmlns:a16="http://schemas.microsoft.com/office/drawing/2014/main" id="{00CEA979-3299-4083-BF4B-07492CEC8442}"/>
              </a:ext>
            </a:extLst>
          </p:cNvPr>
          <p:cNvSpPr>
            <a:spLocks noGrp="1"/>
          </p:cNvSpPr>
          <p:nvPr>
            <p:ph idx="1"/>
          </p:nvPr>
        </p:nvSpPr>
        <p:spPr/>
        <p:txBody>
          <a:bodyPr/>
          <a:lstStyle/>
          <a:p>
            <a:r>
              <a:rPr lang="en-GB" dirty="0"/>
              <a:t>This year, we are taking part </a:t>
            </a:r>
            <a:r>
              <a:rPr lang="en-GB" dirty="0" smtClean="0"/>
              <a:t>in </a:t>
            </a:r>
            <a:r>
              <a:rPr lang="en-GB" dirty="0"/>
              <a:t>the Multiplication Check for Year 4. In </a:t>
            </a:r>
            <a:r>
              <a:rPr lang="en-GB" dirty="0" smtClean="0"/>
              <a:t>2022, </a:t>
            </a:r>
            <a:r>
              <a:rPr lang="en-GB" dirty="0"/>
              <a:t>this check will become statutory for all schools, following the same procedures as </a:t>
            </a:r>
            <a:r>
              <a:rPr lang="en-GB" dirty="0" smtClean="0"/>
              <a:t>the previous </a:t>
            </a:r>
            <a:r>
              <a:rPr lang="en-GB" dirty="0"/>
              <a:t>year’s pilot.</a:t>
            </a:r>
          </a:p>
          <a:p>
            <a:r>
              <a:rPr lang="en-GB" dirty="0"/>
              <a:t>This meeting is to explain what the check entails and how you can help your child, now and in the future.</a:t>
            </a:r>
          </a:p>
        </p:txBody>
      </p:sp>
    </p:spTree>
    <p:extLst>
      <p:ext uri="{BB962C8B-B14F-4D97-AF65-F5344CB8AC3E}">
        <p14:creationId xmlns:p14="http://schemas.microsoft.com/office/powerpoint/2010/main" val="39863733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34B22-6DDF-4452-9CF7-A3AEE552F2DE}"/>
              </a:ext>
            </a:extLst>
          </p:cNvPr>
          <p:cNvSpPr>
            <a:spLocks noGrp="1"/>
          </p:cNvSpPr>
          <p:nvPr>
            <p:ph type="title"/>
          </p:nvPr>
        </p:nvSpPr>
        <p:spPr/>
        <p:txBody>
          <a:bodyPr/>
          <a:lstStyle/>
          <a:p>
            <a:r>
              <a:rPr lang="en-GB" dirty="0"/>
              <a:t>Expectations.</a:t>
            </a:r>
          </a:p>
        </p:txBody>
      </p:sp>
      <p:sp>
        <p:nvSpPr>
          <p:cNvPr id="3" name="Content Placeholder 2">
            <a:extLst>
              <a:ext uri="{FF2B5EF4-FFF2-40B4-BE49-F238E27FC236}">
                <a16:creationId xmlns:a16="http://schemas.microsoft.com/office/drawing/2014/main" id="{D5888210-D258-4F6A-96FF-B777A010FE3D}"/>
              </a:ext>
            </a:extLst>
          </p:cNvPr>
          <p:cNvSpPr>
            <a:spLocks noGrp="1"/>
          </p:cNvSpPr>
          <p:nvPr>
            <p:ph idx="1"/>
          </p:nvPr>
        </p:nvSpPr>
        <p:spPr>
          <a:xfrm>
            <a:off x="1141412" y="1643063"/>
            <a:ext cx="9905999" cy="4148138"/>
          </a:xfrm>
        </p:spPr>
        <p:txBody>
          <a:bodyPr>
            <a:normAutofit fontScale="92500" lnSpcReduction="10000"/>
          </a:bodyPr>
          <a:lstStyle/>
          <a:p>
            <a:r>
              <a:rPr lang="en-GB" dirty="0"/>
              <a:t>Pupils in Year 3 are expected to know their </a:t>
            </a:r>
            <a:r>
              <a:rPr lang="en-GB" dirty="0" smtClean="0"/>
              <a:t>2,3,4,5,8,10 </a:t>
            </a:r>
            <a:r>
              <a:rPr lang="en-GB" dirty="0"/>
              <a:t>times tables by the end of Year 3 and be able to apply these and understand the inverse.</a:t>
            </a:r>
          </a:p>
          <a:p>
            <a:r>
              <a:rPr lang="en-GB" dirty="0"/>
              <a:t>Pupils in Year 4 are expected to know all times tables up to 12 x 12, including the inverse operation.</a:t>
            </a:r>
          </a:p>
          <a:p>
            <a:r>
              <a:rPr lang="en-GB" dirty="0"/>
              <a:t>E.g. 2 x4 = 8</a:t>
            </a:r>
          </a:p>
          <a:p>
            <a:r>
              <a:rPr lang="en-GB" dirty="0"/>
              <a:t>8 /2 = 4</a:t>
            </a:r>
          </a:p>
          <a:p>
            <a:r>
              <a:rPr lang="en-GB" dirty="0"/>
              <a:t>8/4 = 2</a:t>
            </a:r>
          </a:p>
          <a:p>
            <a:r>
              <a:rPr lang="en-GB" dirty="0"/>
              <a:t>Pupils should be able to calculate these efficiently mentally , moving away from using fingers to support and having quick recall.</a:t>
            </a:r>
          </a:p>
          <a:p>
            <a:endParaRPr lang="en-GB" dirty="0"/>
          </a:p>
          <a:p>
            <a:endParaRPr lang="en-GB" dirty="0"/>
          </a:p>
        </p:txBody>
      </p:sp>
    </p:spTree>
    <p:extLst>
      <p:ext uri="{BB962C8B-B14F-4D97-AF65-F5344CB8AC3E}">
        <p14:creationId xmlns:p14="http://schemas.microsoft.com/office/powerpoint/2010/main" val="11247869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A1C72-7CDE-4994-B995-63FD39E46901}"/>
              </a:ext>
            </a:extLst>
          </p:cNvPr>
          <p:cNvSpPr>
            <a:spLocks noGrp="1"/>
          </p:cNvSpPr>
          <p:nvPr>
            <p:ph type="title"/>
          </p:nvPr>
        </p:nvSpPr>
        <p:spPr/>
        <p:txBody>
          <a:bodyPr/>
          <a:lstStyle/>
          <a:p>
            <a:r>
              <a:rPr lang="en-GB" dirty="0"/>
              <a:t>The multiplication check</a:t>
            </a:r>
          </a:p>
        </p:txBody>
      </p:sp>
      <p:sp>
        <p:nvSpPr>
          <p:cNvPr id="3" name="Content Placeholder 2">
            <a:extLst>
              <a:ext uri="{FF2B5EF4-FFF2-40B4-BE49-F238E27FC236}">
                <a16:creationId xmlns:a16="http://schemas.microsoft.com/office/drawing/2014/main" id="{4DDED4DE-F920-4B1F-8D48-40BC1E62108B}"/>
              </a:ext>
            </a:extLst>
          </p:cNvPr>
          <p:cNvSpPr>
            <a:spLocks noGrp="1"/>
          </p:cNvSpPr>
          <p:nvPr>
            <p:ph idx="1"/>
          </p:nvPr>
        </p:nvSpPr>
        <p:spPr>
          <a:xfrm>
            <a:off x="1141412" y="2249486"/>
            <a:ext cx="10118771" cy="4608513"/>
          </a:xfrm>
        </p:spPr>
        <p:txBody>
          <a:bodyPr/>
          <a:lstStyle/>
          <a:p>
            <a:pPr marL="0" indent="0">
              <a:buNone/>
            </a:pPr>
            <a:r>
              <a:rPr lang="en-GB" dirty="0">
                <a:hlinkClick r:id="rId2"/>
              </a:rPr>
              <a:t>(30) Multiplication tables check: information video - YouTube</a:t>
            </a:r>
            <a:endParaRPr lang="en-GB" dirty="0"/>
          </a:p>
        </p:txBody>
      </p:sp>
      <p:pic>
        <p:nvPicPr>
          <p:cNvPr id="4" name="Picture 3">
            <a:extLst>
              <a:ext uri="{FF2B5EF4-FFF2-40B4-BE49-F238E27FC236}">
                <a16:creationId xmlns:a16="http://schemas.microsoft.com/office/drawing/2014/main" id="{2C0F74FD-4E15-4642-99D6-83900A8FBF6C}"/>
              </a:ext>
            </a:extLst>
          </p:cNvPr>
          <p:cNvPicPr>
            <a:picLocks noChangeAspect="1"/>
          </p:cNvPicPr>
          <p:nvPr/>
        </p:nvPicPr>
        <p:blipFill>
          <a:blip r:embed="rId3"/>
          <a:stretch>
            <a:fillRect/>
          </a:stretch>
        </p:blipFill>
        <p:spPr>
          <a:xfrm>
            <a:off x="2814229" y="2870156"/>
            <a:ext cx="6657975" cy="3743283"/>
          </a:xfrm>
          <a:prstGeom prst="rect">
            <a:avLst/>
          </a:prstGeom>
        </p:spPr>
      </p:pic>
    </p:spTree>
    <p:extLst>
      <p:ext uri="{BB962C8B-B14F-4D97-AF65-F5344CB8AC3E}">
        <p14:creationId xmlns:p14="http://schemas.microsoft.com/office/powerpoint/2010/main" val="1634464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B1C90-CE9F-4790-8B3C-0277232BC68A}"/>
              </a:ext>
            </a:extLst>
          </p:cNvPr>
          <p:cNvSpPr>
            <a:spLocks noGrp="1"/>
          </p:cNvSpPr>
          <p:nvPr>
            <p:ph type="title"/>
          </p:nvPr>
        </p:nvSpPr>
        <p:spPr/>
        <p:txBody>
          <a:bodyPr/>
          <a:lstStyle/>
          <a:p>
            <a:r>
              <a:rPr lang="en-GB" dirty="0"/>
              <a:t>Try it and see…</a:t>
            </a:r>
          </a:p>
        </p:txBody>
      </p:sp>
      <p:sp>
        <p:nvSpPr>
          <p:cNvPr id="3" name="Content Placeholder 2">
            <a:extLst>
              <a:ext uri="{FF2B5EF4-FFF2-40B4-BE49-F238E27FC236}">
                <a16:creationId xmlns:a16="http://schemas.microsoft.com/office/drawing/2014/main" id="{C79248EA-8076-4EEB-8627-77214B2C6470}"/>
              </a:ext>
            </a:extLst>
          </p:cNvPr>
          <p:cNvSpPr>
            <a:spLocks noGrp="1"/>
          </p:cNvSpPr>
          <p:nvPr>
            <p:ph idx="1"/>
          </p:nvPr>
        </p:nvSpPr>
        <p:spPr/>
        <p:txBody>
          <a:bodyPr/>
          <a:lstStyle/>
          <a:p>
            <a:r>
              <a:rPr lang="en-GB" dirty="0">
                <a:hlinkClick r:id="rId2"/>
              </a:rPr>
              <a:t>https://</a:t>
            </a:r>
            <a:r>
              <a:rPr lang="en-GB" dirty="0" smtClean="0">
                <a:hlinkClick r:id="rId2"/>
              </a:rPr>
              <a:t>play.ttrockstars.com/play/soundcheck</a:t>
            </a:r>
            <a:endParaRPr lang="en-GB" dirty="0" smtClean="0"/>
          </a:p>
          <a:p>
            <a:r>
              <a:rPr lang="en-GB" dirty="0" smtClean="0">
                <a:hlinkClick r:id="rId3"/>
              </a:rPr>
              <a:t>https://mathsframe.co.uk/en/resources/resource/477/Multiplication-Tables-Check</a:t>
            </a:r>
            <a:endParaRPr lang="en-GB" dirty="0"/>
          </a:p>
          <a:p>
            <a:endParaRPr lang="en-GB" dirty="0"/>
          </a:p>
        </p:txBody>
      </p:sp>
    </p:spTree>
    <p:extLst>
      <p:ext uri="{BB962C8B-B14F-4D97-AF65-F5344CB8AC3E}">
        <p14:creationId xmlns:p14="http://schemas.microsoft.com/office/powerpoint/2010/main" val="25740844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40289-3DDF-4374-B45D-C5A92A6B2FC6}"/>
              </a:ext>
            </a:extLst>
          </p:cNvPr>
          <p:cNvSpPr>
            <a:spLocks noGrp="1"/>
          </p:cNvSpPr>
          <p:nvPr>
            <p:ph type="title"/>
          </p:nvPr>
        </p:nvSpPr>
        <p:spPr/>
        <p:txBody>
          <a:bodyPr/>
          <a:lstStyle/>
          <a:p>
            <a:r>
              <a:rPr lang="en-GB" dirty="0"/>
              <a:t>Preparation in school / at home before the check</a:t>
            </a:r>
          </a:p>
        </p:txBody>
      </p:sp>
      <p:sp>
        <p:nvSpPr>
          <p:cNvPr id="3" name="Content Placeholder 2">
            <a:extLst>
              <a:ext uri="{FF2B5EF4-FFF2-40B4-BE49-F238E27FC236}">
                <a16:creationId xmlns:a16="http://schemas.microsoft.com/office/drawing/2014/main" id="{506DB661-E702-4A38-96BF-77DFB98F60F8}"/>
              </a:ext>
            </a:extLst>
          </p:cNvPr>
          <p:cNvSpPr>
            <a:spLocks noGrp="1"/>
          </p:cNvSpPr>
          <p:nvPr>
            <p:ph idx="1"/>
          </p:nvPr>
        </p:nvSpPr>
        <p:spPr/>
        <p:txBody>
          <a:bodyPr>
            <a:normAutofit fontScale="92500"/>
          </a:bodyPr>
          <a:lstStyle/>
          <a:p>
            <a:r>
              <a:rPr lang="en-GB" dirty="0" smtClean="0"/>
              <a:t>All </a:t>
            </a:r>
            <a:r>
              <a:rPr lang="en-GB" dirty="0"/>
              <a:t>Year 3 and 4 pupils have access to TT </a:t>
            </a:r>
            <a:r>
              <a:rPr lang="en-GB" dirty="0" err="1"/>
              <a:t>Rockstars</a:t>
            </a:r>
            <a:r>
              <a:rPr lang="en-GB" dirty="0"/>
              <a:t> and need to be practising on the site / games regularly. We are also competing against other </a:t>
            </a:r>
            <a:r>
              <a:rPr lang="en-GB" dirty="0" smtClean="0"/>
              <a:t>each other in our classes and have had regular competitions, especially during lockdown .</a:t>
            </a:r>
          </a:p>
          <a:p>
            <a:r>
              <a:rPr lang="en-GB" dirty="0" smtClean="0"/>
              <a:t>Regular Bronze, Silver and Gold tests are being completed in school to help children succeed in their multiplication tables.</a:t>
            </a:r>
            <a:endParaRPr lang="en-GB" dirty="0"/>
          </a:p>
          <a:p>
            <a:r>
              <a:rPr lang="en-GB" dirty="0" smtClean="0"/>
              <a:t>Year 4 pupils are currently being tested on their tables in school and this information, including any gaps, will be shared with parents over the next few weeks. </a:t>
            </a:r>
            <a:endParaRPr lang="en-GB" dirty="0"/>
          </a:p>
        </p:txBody>
      </p:sp>
    </p:spTree>
    <p:extLst>
      <p:ext uri="{BB962C8B-B14F-4D97-AF65-F5344CB8AC3E}">
        <p14:creationId xmlns:p14="http://schemas.microsoft.com/office/powerpoint/2010/main" val="29352935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8794E-C968-40A0-A453-D4D54B2DB25E}"/>
              </a:ext>
            </a:extLst>
          </p:cNvPr>
          <p:cNvSpPr>
            <a:spLocks noGrp="1"/>
          </p:cNvSpPr>
          <p:nvPr>
            <p:ph type="title"/>
          </p:nvPr>
        </p:nvSpPr>
        <p:spPr/>
        <p:txBody>
          <a:bodyPr/>
          <a:lstStyle/>
          <a:p>
            <a:r>
              <a:rPr lang="en-GB" dirty="0" err="1"/>
              <a:t>PREparation</a:t>
            </a:r>
            <a:r>
              <a:rPr lang="en-GB" dirty="0"/>
              <a:t> for the check</a:t>
            </a:r>
          </a:p>
        </p:txBody>
      </p:sp>
      <p:sp>
        <p:nvSpPr>
          <p:cNvPr id="3" name="Content Placeholder 2">
            <a:extLst>
              <a:ext uri="{FF2B5EF4-FFF2-40B4-BE49-F238E27FC236}">
                <a16:creationId xmlns:a16="http://schemas.microsoft.com/office/drawing/2014/main" id="{4706B022-E423-4B9C-B0B5-9F6EA38DCC5A}"/>
              </a:ext>
            </a:extLst>
          </p:cNvPr>
          <p:cNvSpPr>
            <a:spLocks noGrp="1"/>
          </p:cNvSpPr>
          <p:nvPr>
            <p:ph idx="1"/>
          </p:nvPr>
        </p:nvSpPr>
        <p:spPr/>
        <p:txBody>
          <a:bodyPr>
            <a:normAutofit fontScale="92500" lnSpcReduction="10000"/>
          </a:bodyPr>
          <a:lstStyle/>
          <a:p>
            <a:r>
              <a:rPr lang="en-GB" dirty="0"/>
              <a:t>Please ensure that your child does not share their TT </a:t>
            </a:r>
            <a:r>
              <a:rPr lang="en-GB" dirty="0" err="1"/>
              <a:t>Rockstars</a:t>
            </a:r>
            <a:r>
              <a:rPr lang="en-GB" dirty="0"/>
              <a:t> password with anyone, or log onto anyone else’s account.</a:t>
            </a:r>
          </a:p>
          <a:p>
            <a:r>
              <a:rPr lang="en-GB" dirty="0"/>
              <a:t>Please encourage them to practice their times tables daily and log onto TT </a:t>
            </a:r>
            <a:r>
              <a:rPr lang="en-GB" dirty="0" err="1"/>
              <a:t>Rockstars</a:t>
            </a:r>
            <a:r>
              <a:rPr lang="en-GB" dirty="0"/>
              <a:t> daily to practice for 10-15 mins.</a:t>
            </a:r>
          </a:p>
          <a:p>
            <a:r>
              <a:rPr lang="en-GB" dirty="0"/>
              <a:t>Please look at those tables which your child are not confident with and help practice those additionally</a:t>
            </a:r>
            <a:r>
              <a:rPr lang="en-GB" dirty="0" smtClean="0"/>
              <a:t>.</a:t>
            </a:r>
          </a:p>
          <a:p>
            <a:r>
              <a:rPr lang="en-GB" dirty="0" smtClean="0"/>
              <a:t>Please also practice regularly on Maths Frame using the sample check which will help your child become familiar with the test.</a:t>
            </a:r>
            <a:endParaRPr lang="en-GB" dirty="0"/>
          </a:p>
        </p:txBody>
      </p:sp>
    </p:spTree>
    <p:extLst>
      <p:ext uri="{BB962C8B-B14F-4D97-AF65-F5344CB8AC3E}">
        <p14:creationId xmlns:p14="http://schemas.microsoft.com/office/powerpoint/2010/main" val="8261656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F7F58-77BF-487D-8115-202477031C06}"/>
              </a:ext>
            </a:extLst>
          </p:cNvPr>
          <p:cNvSpPr>
            <a:spLocks noGrp="1"/>
          </p:cNvSpPr>
          <p:nvPr>
            <p:ph type="title"/>
          </p:nvPr>
        </p:nvSpPr>
        <p:spPr/>
        <p:txBody>
          <a:bodyPr/>
          <a:lstStyle/>
          <a:p>
            <a:r>
              <a:rPr lang="en-GB" dirty="0"/>
              <a:t>How can I help my child?</a:t>
            </a:r>
          </a:p>
        </p:txBody>
      </p:sp>
      <p:sp>
        <p:nvSpPr>
          <p:cNvPr id="3" name="Content Placeholder 2">
            <a:extLst>
              <a:ext uri="{FF2B5EF4-FFF2-40B4-BE49-F238E27FC236}">
                <a16:creationId xmlns:a16="http://schemas.microsoft.com/office/drawing/2014/main" id="{3BD3A9CA-1546-41E0-8052-7BD8D5059916}"/>
              </a:ext>
            </a:extLst>
          </p:cNvPr>
          <p:cNvSpPr>
            <a:spLocks noGrp="1"/>
          </p:cNvSpPr>
          <p:nvPr>
            <p:ph idx="1"/>
          </p:nvPr>
        </p:nvSpPr>
        <p:spPr>
          <a:xfrm>
            <a:off x="1141412" y="2249487"/>
            <a:ext cx="9905999" cy="4365626"/>
          </a:xfrm>
        </p:spPr>
        <p:txBody>
          <a:bodyPr>
            <a:normAutofit/>
          </a:bodyPr>
          <a:lstStyle/>
          <a:p>
            <a:r>
              <a:rPr lang="en-GB" dirty="0"/>
              <a:t>In </a:t>
            </a:r>
            <a:r>
              <a:rPr lang="en-GB" dirty="0" smtClean="0"/>
              <a:t>Year </a:t>
            </a:r>
            <a:r>
              <a:rPr lang="en-GB" dirty="0"/>
              <a:t>3, please make sure that your child is very secure with all of the times tables covered. Please ensure regular practice at home, using TT </a:t>
            </a:r>
            <a:r>
              <a:rPr lang="en-GB" dirty="0" err="1"/>
              <a:t>Rockstars</a:t>
            </a:r>
            <a:r>
              <a:rPr lang="en-GB" dirty="0"/>
              <a:t> and written practice. It is also about speed, 6 seconds isn’t very long, so ensure that they have rapid quick fire recall, these are great games to play in the car! </a:t>
            </a:r>
          </a:p>
          <a:p>
            <a:r>
              <a:rPr lang="en-GB" dirty="0"/>
              <a:t>In Year 4, please work with your child to check that they know all of their times tables and practice any they are unsure of. Lots of speed games will really help!</a:t>
            </a:r>
          </a:p>
        </p:txBody>
      </p:sp>
    </p:spTree>
    <p:extLst>
      <p:ext uri="{BB962C8B-B14F-4D97-AF65-F5344CB8AC3E}">
        <p14:creationId xmlns:p14="http://schemas.microsoft.com/office/powerpoint/2010/main" val="23594093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Prior to the multiplication check</a:t>
            </a:r>
            <a:endParaRPr lang="en-GB" dirty="0"/>
          </a:p>
        </p:txBody>
      </p:sp>
      <p:sp>
        <p:nvSpPr>
          <p:cNvPr id="3" name="Content Placeholder 2"/>
          <p:cNvSpPr>
            <a:spLocks noGrp="1"/>
          </p:cNvSpPr>
          <p:nvPr>
            <p:ph idx="1"/>
          </p:nvPr>
        </p:nvSpPr>
        <p:spPr/>
        <p:txBody>
          <a:bodyPr/>
          <a:lstStyle/>
          <a:p>
            <a:r>
              <a:rPr lang="en-GB" dirty="0" smtClean="0"/>
              <a:t>Each pupil will have the opportunity to have at least 1 practice test before hand. This will be done in the same setting as the actual test to reassure pupils that this is nothing to worry about.</a:t>
            </a:r>
          </a:p>
          <a:p>
            <a:r>
              <a:rPr lang="en-GB" dirty="0" smtClean="0"/>
              <a:t>The site allows pupils to do this in school – this is not accessible to parents and has a time limited log in.</a:t>
            </a:r>
          </a:p>
          <a:p>
            <a:r>
              <a:rPr lang="en-GB" dirty="0" smtClean="0"/>
              <a:t>Please use the </a:t>
            </a:r>
            <a:r>
              <a:rPr lang="en-GB" dirty="0" err="1" smtClean="0"/>
              <a:t>Mathsframe</a:t>
            </a:r>
            <a:r>
              <a:rPr lang="en-GB" dirty="0" smtClean="0"/>
              <a:t> site to practice at home.</a:t>
            </a:r>
            <a:endParaRPr lang="en-GB" dirty="0"/>
          </a:p>
        </p:txBody>
      </p:sp>
    </p:spTree>
    <p:extLst>
      <p:ext uri="{BB962C8B-B14F-4D97-AF65-F5344CB8AC3E}">
        <p14:creationId xmlns:p14="http://schemas.microsoft.com/office/powerpoint/2010/main" val="40433686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E8186-BE6B-428A-B994-A3F88EAC9E8D}"/>
              </a:ext>
            </a:extLst>
          </p:cNvPr>
          <p:cNvSpPr>
            <a:spLocks noGrp="1"/>
          </p:cNvSpPr>
          <p:nvPr>
            <p:ph type="title"/>
          </p:nvPr>
        </p:nvSpPr>
        <p:spPr/>
        <p:txBody>
          <a:bodyPr/>
          <a:lstStyle/>
          <a:p>
            <a:r>
              <a:rPr lang="en-GB" dirty="0"/>
              <a:t>The day of the multiplication check</a:t>
            </a:r>
          </a:p>
        </p:txBody>
      </p:sp>
      <p:sp>
        <p:nvSpPr>
          <p:cNvPr id="3" name="Content Placeholder 2">
            <a:extLst>
              <a:ext uri="{FF2B5EF4-FFF2-40B4-BE49-F238E27FC236}">
                <a16:creationId xmlns:a16="http://schemas.microsoft.com/office/drawing/2014/main" id="{9213697E-6558-4FF5-B268-D91B074D9B85}"/>
              </a:ext>
            </a:extLst>
          </p:cNvPr>
          <p:cNvSpPr>
            <a:spLocks noGrp="1"/>
          </p:cNvSpPr>
          <p:nvPr>
            <p:ph idx="1"/>
          </p:nvPr>
        </p:nvSpPr>
        <p:spPr>
          <a:xfrm>
            <a:off x="1141412" y="2249487"/>
            <a:ext cx="9905999" cy="3989996"/>
          </a:xfrm>
        </p:spPr>
        <p:txBody>
          <a:bodyPr>
            <a:normAutofit fontScale="85000" lnSpcReduction="10000"/>
          </a:bodyPr>
          <a:lstStyle/>
          <a:p>
            <a:r>
              <a:rPr lang="en-GB" dirty="0"/>
              <a:t>Pupils will take the check individually with 2 members of staff in the room. Mrs </a:t>
            </a:r>
            <a:r>
              <a:rPr lang="en-GB" dirty="0" smtClean="0"/>
              <a:t>Peel. Mrs Ryder and Mrs Dykes </a:t>
            </a:r>
            <a:r>
              <a:rPr lang="en-GB" dirty="0"/>
              <a:t>will oversee all of the checks. These check will take place over a period of </a:t>
            </a:r>
            <a:r>
              <a:rPr lang="en-GB" dirty="0" smtClean="0"/>
              <a:t>2 weeks. </a:t>
            </a:r>
            <a:r>
              <a:rPr lang="en-GB" dirty="0"/>
              <a:t>Each child will be given their own DFE log in which will enter them into the check. Each check will differ for every child so a solid knowledge of all times tables is essential.</a:t>
            </a:r>
          </a:p>
          <a:p>
            <a:r>
              <a:rPr lang="en-GB" dirty="0"/>
              <a:t>The check will take place on an I-pad. Following trials for pupils in school, pupils were most confident and comfortable using I-pads to answer the test questions and are used in regular classroom practice.</a:t>
            </a:r>
          </a:p>
          <a:p>
            <a:r>
              <a:rPr lang="en-GB" dirty="0"/>
              <a:t>Pupils are given 6 seconds to answer each of the questions, Once the 6 seconds are up, the question disappears and pupils must move on. There is no opportunity to go back.</a:t>
            </a:r>
          </a:p>
        </p:txBody>
      </p:sp>
    </p:spTree>
    <p:extLst>
      <p:ext uri="{BB962C8B-B14F-4D97-AF65-F5344CB8AC3E}">
        <p14:creationId xmlns:p14="http://schemas.microsoft.com/office/powerpoint/2010/main" val="28356629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80D66-0697-415A-BB1B-59C95D712EB0}"/>
              </a:ext>
            </a:extLst>
          </p:cNvPr>
          <p:cNvSpPr>
            <a:spLocks noGrp="1"/>
          </p:cNvSpPr>
          <p:nvPr>
            <p:ph type="title"/>
          </p:nvPr>
        </p:nvSpPr>
        <p:spPr/>
        <p:txBody>
          <a:bodyPr/>
          <a:lstStyle/>
          <a:p>
            <a:r>
              <a:rPr lang="en-GB" dirty="0"/>
              <a:t>After the check</a:t>
            </a:r>
          </a:p>
        </p:txBody>
      </p:sp>
      <p:sp>
        <p:nvSpPr>
          <p:cNvPr id="3" name="Content Placeholder 2">
            <a:extLst>
              <a:ext uri="{FF2B5EF4-FFF2-40B4-BE49-F238E27FC236}">
                <a16:creationId xmlns:a16="http://schemas.microsoft.com/office/drawing/2014/main" id="{F45AF7BE-9F99-4EA6-A73C-FF383DEA22D4}"/>
              </a:ext>
            </a:extLst>
          </p:cNvPr>
          <p:cNvSpPr>
            <a:spLocks noGrp="1"/>
          </p:cNvSpPr>
          <p:nvPr>
            <p:ph idx="1"/>
          </p:nvPr>
        </p:nvSpPr>
        <p:spPr/>
        <p:txBody>
          <a:bodyPr/>
          <a:lstStyle/>
          <a:p>
            <a:r>
              <a:rPr lang="en-GB" dirty="0"/>
              <a:t>The tests are marked immediately by the computer. Once the window for administration has closed, schools will be notified of pupil scores </a:t>
            </a:r>
            <a:r>
              <a:rPr lang="en-GB" dirty="0" smtClean="0"/>
              <a:t>in July 2021. </a:t>
            </a:r>
            <a:r>
              <a:rPr lang="en-GB" dirty="0"/>
              <a:t>We will share these with parents and pupils after this date. </a:t>
            </a:r>
          </a:p>
          <a:p>
            <a:r>
              <a:rPr lang="en-GB" dirty="0"/>
              <a:t>Most pupils will have a good idea which ones they got right!!</a:t>
            </a:r>
          </a:p>
          <a:p>
            <a:r>
              <a:rPr lang="en-GB" dirty="0"/>
              <a:t>There is currently no ‘pass’ mark for the pilot. Whether one is introduced in </a:t>
            </a:r>
            <a:r>
              <a:rPr lang="en-GB" dirty="0" smtClean="0"/>
              <a:t>2022 </a:t>
            </a:r>
            <a:r>
              <a:rPr lang="en-GB" dirty="0"/>
              <a:t>when it is statutory, we will wait to find out. We would imagine that a score around 20 / 25 would be considered a pass.</a:t>
            </a:r>
          </a:p>
        </p:txBody>
      </p:sp>
    </p:spTree>
    <p:extLst>
      <p:ext uri="{BB962C8B-B14F-4D97-AF65-F5344CB8AC3E}">
        <p14:creationId xmlns:p14="http://schemas.microsoft.com/office/powerpoint/2010/main" val="11768086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8B710-A566-4452-A916-0791A3C9A816}"/>
              </a:ext>
            </a:extLst>
          </p:cNvPr>
          <p:cNvSpPr>
            <a:spLocks noGrp="1"/>
          </p:cNvSpPr>
          <p:nvPr>
            <p:ph type="title"/>
          </p:nvPr>
        </p:nvSpPr>
        <p:spPr/>
        <p:txBody>
          <a:bodyPr/>
          <a:lstStyle/>
          <a:p>
            <a:r>
              <a:rPr lang="en-GB" dirty="0"/>
              <a:t>ANY QUESTIONS?</a:t>
            </a:r>
          </a:p>
        </p:txBody>
      </p:sp>
      <p:sp>
        <p:nvSpPr>
          <p:cNvPr id="3" name="Content Placeholder 2">
            <a:extLst>
              <a:ext uri="{FF2B5EF4-FFF2-40B4-BE49-F238E27FC236}">
                <a16:creationId xmlns:a16="http://schemas.microsoft.com/office/drawing/2014/main" id="{5333A6DC-11CF-4ABE-8661-0FD7F1395C06}"/>
              </a:ext>
            </a:extLst>
          </p:cNvPr>
          <p:cNvSpPr>
            <a:spLocks noGrp="1"/>
          </p:cNvSpPr>
          <p:nvPr>
            <p:ph idx="1"/>
          </p:nvPr>
        </p:nvSpPr>
        <p:spPr/>
        <p:txBody>
          <a:bodyPr/>
          <a:lstStyle/>
          <a:p>
            <a:r>
              <a:rPr lang="en-GB" dirty="0" smtClean="0"/>
              <a:t>Please feel free to ask any questions</a:t>
            </a:r>
            <a:r>
              <a:rPr lang="en-GB" dirty="0" smtClean="0"/>
              <a:t> by either messaging me via Class Dojo or via email.</a:t>
            </a:r>
            <a:r>
              <a:rPr lang="en-GB" dirty="0" smtClean="0"/>
              <a:t> </a:t>
            </a:r>
            <a:endParaRPr lang="en-GB" dirty="0"/>
          </a:p>
          <a:p>
            <a:r>
              <a:rPr lang="en-GB" dirty="0"/>
              <a:t>If you think of anything after this workshop, please feel free to contact us or email school:</a:t>
            </a:r>
          </a:p>
          <a:p>
            <a:r>
              <a:rPr lang="en-GB" dirty="0"/>
              <a:t>office@ towngreen.lancs.sch.uk</a:t>
            </a:r>
          </a:p>
        </p:txBody>
      </p:sp>
    </p:spTree>
    <p:extLst>
      <p:ext uri="{BB962C8B-B14F-4D97-AF65-F5344CB8AC3E}">
        <p14:creationId xmlns:p14="http://schemas.microsoft.com/office/powerpoint/2010/main" val="277750650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Circuit</Template>
  <TotalTime>137</TotalTime>
  <Words>867</Words>
  <Application>Microsoft Office PowerPoint</Application>
  <PresentationFormat>Widescreen</PresentationFormat>
  <Paragraphs>44</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Trebuchet MS</vt:lpstr>
      <vt:lpstr>Tw Cen MT</vt:lpstr>
      <vt:lpstr>Circuit</vt:lpstr>
      <vt:lpstr>MULTIPLICATION WORKSHOP 28th april 2021</vt:lpstr>
      <vt:lpstr>What is the multiplication check?</vt:lpstr>
      <vt:lpstr>Expectations.</vt:lpstr>
      <vt:lpstr>The multiplication check</vt:lpstr>
      <vt:lpstr>Try it and see…</vt:lpstr>
      <vt:lpstr>Preparation in school / at home before the check</vt:lpstr>
      <vt:lpstr>PREparation for the check</vt:lpstr>
      <vt:lpstr>How can I help my child?</vt:lpstr>
      <vt:lpstr>Prior to the multiplication check</vt:lpstr>
      <vt:lpstr>The day of the multiplication check</vt:lpstr>
      <vt:lpstr>After the check</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MULTIPLICATION WORKSHOP 20TH May 2019</dc:title>
  <dc:creator>Caroline Dykes</dc:creator>
  <cp:lastModifiedBy>C Dykes</cp:lastModifiedBy>
  <cp:revision>13</cp:revision>
  <dcterms:created xsi:type="dcterms:W3CDTF">2019-05-17T09:05:33Z</dcterms:created>
  <dcterms:modified xsi:type="dcterms:W3CDTF">2021-04-28T16:16:48Z</dcterms:modified>
</cp:coreProperties>
</file>