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70" r:id="rId4"/>
    <p:sldId id="275" r:id="rId5"/>
    <p:sldId id="271" r:id="rId6"/>
    <p:sldId id="274" r:id="rId7"/>
    <p:sldId id="276" r:id="rId8"/>
    <p:sldId id="267" r:id="rId9"/>
  </p:sldIdLst>
  <p:sldSz cx="9144000" cy="6858000" type="screen4x3"/>
  <p:notesSz cx="6858000" cy="9144000"/>
  <p:embeddedFontLst>
    <p:embeddedFont>
      <p:font typeface="Twinkl" panose="020B0604020202020204" charset="0"/>
      <p:regular r:id="rId12"/>
      <p:bold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Twinkl SemiBold" charset="0"/>
      <p:bold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18A0DB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0" d="100"/>
          <a:sy n="70" d="100"/>
        </p:scale>
        <p:origin x="-1284" y="-96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197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197" b="1" u="none" dirty="0">
                <a:solidFill>
                  <a:schemeClr val="tx1"/>
                </a:solidFill>
                <a:latin typeface="Twinkl" pitchFamily="50" charset="0"/>
              </a:rPr>
              <a:t>A Bar Chart</a:t>
            </a:r>
            <a:r>
              <a:rPr lang="en-US" sz="1197" b="1" u="none" baseline="0" dirty="0">
                <a:solidFill>
                  <a:schemeClr val="tx1"/>
                </a:solidFill>
                <a:latin typeface="Twinkl" pitchFamily="50" charset="0"/>
              </a:rPr>
              <a:t> to Show </a:t>
            </a:r>
            <a:br>
              <a:rPr lang="en-US" sz="1197" b="1" u="none" baseline="0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US" sz="1197" b="1" u="none" baseline="0" dirty="0">
                <a:solidFill>
                  <a:schemeClr val="tx1"/>
                </a:solidFill>
                <a:latin typeface="Twinkl" pitchFamily="50" charset="0"/>
              </a:rPr>
              <a:t>How Many Pets Y6 Have</a:t>
            </a:r>
            <a:endParaRPr lang="en-US" sz="1200" b="1" u="none" dirty="0">
              <a:solidFill>
                <a:schemeClr val="tx1"/>
              </a:solidFill>
              <a:latin typeface="Twinkl" pitchFamily="50" charset="0"/>
            </a:endParaRPr>
          </a:p>
        </c:rich>
      </c:tx>
      <c:layout>
        <c:manualLayout>
          <c:xMode val="edge"/>
          <c:yMode val="edge"/>
          <c:x val="0.33723153431731961"/>
          <c:y val="1.5561861697980822E-2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12740907686542643"/>
          <c:y val="0.13142655328990552"/>
          <c:w val="0.83830831913889559"/>
          <c:h val="0.7201009705373242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'Bar Chart Travel to School  (2)'!$C$4</c:f>
              <c:strCache>
                <c:ptCount val="1"/>
                <c:pt idx="0">
                  <c:v>Number of Children</c:v>
                </c:pt>
              </c:strCache>
            </c:strRef>
          </c:tx>
          <c:spPr>
            <a:solidFill>
              <a:srgbClr val="F6ADF7"/>
            </a:solidFill>
            <a:ln>
              <a:solidFill>
                <a:schemeClr val="tx1"/>
              </a:solidFill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2"/>
              </a:solidFill>
              <a:ln>
                <a:solidFill>
                  <a:schemeClr val="tx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0-7B17-41D7-A689-C071F6526EFB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2"/>
              </a:solidFill>
              <a:ln>
                <a:solidFill>
                  <a:schemeClr val="tx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B17-41D7-A689-C071F6526EFB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2"/>
              </a:solidFill>
              <a:ln>
                <a:solidFill>
                  <a:schemeClr val="tx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7B17-41D7-A689-C071F6526EFB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2"/>
              </a:solidFill>
              <a:ln>
                <a:solidFill>
                  <a:schemeClr val="tx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B17-41D7-A689-C071F6526EFB}"/>
              </c:ext>
            </c:extLst>
          </c:dPt>
          <c:dPt>
            <c:idx val="4"/>
            <c:invertIfNegative val="0"/>
            <c:bubble3D val="0"/>
            <c:spPr>
              <a:solidFill>
                <a:schemeClr val="accent2"/>
              </a:solidFill>
              <a:ln>
                <a:solidFill>
                  <a:schemeClr val="tx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7B17-41D7-A689-C071F6526EFB}"/>
              </c:ext>
            </c:extLst>
          </c:dPt>
          <c:cat>
            <c:strRef>
              <c:f>'Bar Chart Travel to School  (2)'!$B$5:$B$9</c:f>
              <c:strCache>
                <c:ptCount val="5"/>
                <c:pt idx="0">
                  <c:v>Cat</c:v>
                </c:pt>
                <c:pt idx="1">
                  <c:v>Dog</c:v>
                </c:pt>
                <c:pt idx="2">
                  <c:v>Fish</c:v>
                </c:pt>
                <c:pt idx="3">
                  <c:v>Rabbit</c:v>
                </c:pt>
                <c:pt idx="4">
                  <c:v>Other</c:v>
                </c:pt>
              </c:strCache>
            </c:strRef>
          </c:cat>
          <c:val>
            <c:numRef>
              <c:f>'Bar Chart Travel to School  (2)'!$C$5:$C$9</c:f>
              <c:numCache>
                <c:formatCode>General</c:formatCode>
                <c:ptCount val="5"/>
                <c:pt idx="0">
                  <c:v>12</c:v>
                </c:pt>
                <c:pt idx="1">
                  <c:v>14</c:v>
                </c:pt>
                <c:pt idx="2">
                  <c:v>7</c:v>
                </c:pt>
                <c:pt idx="3">
                  <c:v>5</c:v>
                </c:pt>
                <c:pt idx="4">
                  <c:v>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7B17-41D7-A689-C071F6526EF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0"/>
        <c:axId val="83724928"/>
        <c:axId val="164856960"/>
      </c:barChart>
      <c:catAx>
        <c:axId val="83724928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798" b="1" i="0" u="none" strike="noStrike" baseline="0">
                    <a:solidFill>
                      <a:srgbClr val="808080"/>
                    </a:solidFill>
                    <a:latin typeface="Twinkl"/>
                    <a:ea typeface="Twinkl"/>
                    <a:cs typeface="Twinkl"/>
                  </a:defRPr>
                </a:pPr>
                <a:r>
                  <a:rPr lang="en-GB"/>
                  <a:t>Type of Pet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spPr>
          <a:noFill/>
          <a:ln w="19003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98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winkl" pitchFamily="50" charset="0"/>
                <a:ea typeface="+mn-ea"/>
                <a:cs typeface="+mn-cs"/>
              </a:defRPr>
            </a:pPr>
            <a:endParaRPr lang="en-US"/>
          </a:p>
        </c:txPr>
        <c:crossAx val="164856960"/>
        <c:crosses val="autoZero"/>
        <c:auto val="1"/>
        <c:lblAlgn val="ctr"/>
        <c:lblOffset val="100"/>
        <c:noMultiLvlLbl val="0"/>
      </c:catAx>
      <c:valAx>
        <c:axId val="164856960"/>
        <c:scaling>
          <c:orientation val="minMax"/>
          <c:max val="16"/>
        </c:scaling>
        <c:delete val="0"/>
        <c:axPos val="l"/>
        <c:majorGridlines>
          <c:spPr>
            <a:ln w="9502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02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title>
          <c:tx>
            <c:rich>
              <a:bodyPr/>
              <a:lstStyle/>
              <a:p>
                <a:pPr>
                  <a:defRPr sz="798" b="1" i="0" u="none" strike="noStrike" baseline="0">
                    <a:solidFill>
                      <a:srgbClr val="808080"/>
                    </a:solidFill>
                    <a:latin typeface="Twinkl"/>
                    <a:ea typeface="Twinkl"/>
                    <a:cs typeface="Twinkl"/>
                  </a:defRPr>
                </a:pPr>
                <a:r>
                  <a:rPr lang="en-GB"/>
                  <a:t>Number of Children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spPr>
          <a:noFill/>
          <a:ln w="22170"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98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winkl" pitchFamily="50" charset="0"/>
                <a:ea typeface="+mn-ea"/>
                <a:cs typeface="+mn-cs"/>
              </a:defRPr>
            </a:pPr>
            <a:endParaRPr lang="en-US"/>
          </a:p>
        </c:txPr>
        <c:crossAx val="83724928"/>
        <c:crosses val="autoZero"/>
        <c:crossBetween val="between"/>
        <c:majorUnit val="2"/>
        <c:minorUnit val="1"/>
      </c:valAx>
      <c:spPr>
        <a:noFill/>
        <a:ln w="25337">
          <a:noFill/>
        </a:ln>
      </c:spPr>
    </c:plotArea>
    <c:plotVisOnly val="1"/>
    <c:dispBlanksAs val="gap"/>
    <c:showDLblsOverMax val="0"/>
  </c:chart>
  <c:spPr>
    <a:solidFill>
      <a:schemeClr val="bg1"/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198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198" b="1" u="none" dirty="0">
                <a:latin typeface="Twinkl" pitchFamily="50" charset="0"/>
              </a:rPr>
              <a:t>A Bar Chart</a:t>
            </a:r>
            <a:r>
              <a:rPr lang="en-US" sz="1198" b="1" u="none" baseline="0" dirty="0">
                <a:latin typeface="Twinkl" pitchFamily="50" charset="0"/>
              </a:rPr>
              <a:t> to Show How Many Pets Y6 Have</a:t>
            </a:r>
            <a:endParaRPr lang="en-US" sz="1200" b="1" u="none" dirty="0">
              <a:latin typeface="Twinkl" pitchFamily="50" charset="0"/>
            </a:endParaRPr>
          </a:p>
        </c:rich>
      </c:tx>
      <c:layout>
        <c:manualLayout>
          <c:xMode val="edge"/>
          <c:yMode val="edge"/>
          <c:x val="0.16890258392791155"/>
          <c:y val="3.4334763948497854E-2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'Bar Chart Travel to School  (2)'!$C$4</c:f>
              <c:strCache>
                <c:ptCount val="1"/>
                <c:pt idx="0">
                  <c:v>Number of Boys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'Bar Chart Travel to School  (2)'!$B$5:$B$9</c:f>
              <c:strCache>
                <c:ptCount val="5"/>
                <c:pt idx="0">
                  <c:v>Cat</c:v>
                </c:pt>
                <c:pt idx="1">
                  <c:v>Dog</c:v>
                </c:pt>
                <c:pt idx="2">
                  <c:v>Fish</c:v>
                </c:pt>
                <c:pt idx="3">
                  <c:v>Rabbit</c:v>
                </c:pt>
                <c:pt idx="4">
                  <c:v>Other</c:v>
                </c:pt>
              </c:strCache>
            </c:strRef>
          </c:cat>
          <c:val>
            <c:numRef>
              <c:f>'Bar Chart Travel to School  (2)'!$C$5:$C$9</c:f>
              <c:numCache>
                <c:formatCode>General</c:formatCode>
                <c:ptCount val="5"/>
                <c:pt idx="0">
                  <c:v>7</c:v>
                </c:pt>
                <c:pt idx="1">
                  <c:v>6</c:v>
                </c:pt>
                <c:pt idx="2">
                  <c:v>3</c:v>
                </c:pt>
                <c:pt idx="3">
                  <c:v>1</c:v>
                </c:pt>
                <c:pt idx="4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7CE9-4FF2-B3E6-B71F127AD156}"/>
            </c:ext>
          </c:extLst>
        </c:ser>
        <c:ser>
          <c:idx val="1"/>
          <c:order val="1"/>
          <c:tx>
            <c:strRef>
              <c:f>'Bar Chart Travel to School  (2)'!$D$4</c:f>
              <c:strCache>
                <c:ptCount val="1"/>
                <c:pt idx="0">
                  <c:v>Number of Girls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'Bar Chart Travel to School  (2)'!$B$5:$B$9</c:f>
              <c:strCache>
                <c:ptCount val="5"/>
                <c:pt idx="0">
                  <c:v>Cat</c:v>
                </c:pt>
                <c:pt idx="1">
                  <c:v>Dog</c:v>
                </c:pt>
                <c:pt idx="2">
                  <c:v>Fish</c:v>
                </c:pt>
                <c:pt idx="3">
                  <c:v>Rabbit</c:v>
                </c:pt>
                <c:pt idx="4">
                  <c:v>Other</c:v>
                </c:pt>
              </c:strCache>
            </c:strRef>
          </c:cat>
          <c:val>
            <c:numRef>
              <c:f>'Bar Chart Travel to School  (2)'!$D$5:$D$9</c:f>
              <c:numCache>
                <c:formatCode>General</c:formatCode>
                <c:ptCount val="5"/>
                <c:pt idx="0">
                  <c:v>5</c:v>
                </c:pt>
                <c:pt idx="1">
                  <c:v>8</c:v>
                </c:pt>
                <c:pt idx="2">
                  <c:v>4</c:v>
                </c:pt>
                <c:pt idx="3">
                  <c:v>4</c:v>
                </c:pt>
                <c:pt idx="4">
                  <c:v>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7CE9-4FF2-B3E6-B71F127AD15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0"/>
        <c:axId val="562679808"/>
        <c:axId val="562681728"/>
      </c:barChart>
      <c:catAx>
        <c:axId val="562679808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1048" b="1" i="0" u="none" strike="noStrike" baseline="0">
                    <a:solidFill>
                      <a:srgbClr val="808080"/>
                    </a:solidFill>
                    <a:latin typeface="Twinkl"/>
                    <a:ea typeface="Twinkl"/>
                    <a:cs typeface="Twinkl"/>
                  </a:defRPr>
                </a:pPr>
                <a:r>
                  <a:rPr lang="en-GB"/>
                  <a:t>Type of Pet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spPr>
          <a:noFill/>
          <a:ln w="19014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98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winkl" pitchFamily="50" charset="0"/>
                <a:ea typeface="+mn-ea"/>
                <a:cs typeface="+mn-cs"/>
              </a:defRPr>
            </a:pPr>
            <a:endParaRPr lang="en-US"/>
          </a:p>
        </c:txPr>
        <c:crossAx val="562681728"/>
        <c:crosses val="autoZero"/>
        <c:auto val="1"/>
        <c:lblAlgn val="ctr"/>
        <c:lblOffset val="100"/>
        <c:noMultiLvlLbl val="0"/>
      </c:catAx>
      <c:valAx>
        <c:axId val="562681728"/>
        <c:scaling>
          <c:orientation val="minMax"/>
          <c:max val="10"/>
        </c:scaling>
        <c:delete val="0"/>
        <c:axPos val="l"/>
        <c:majorGridlines>
          <c:spPr>
            <a:ln w="9507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07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title>
          <c:tx>
            <c:rich>
              <a:bodyPr/>
              <a:lstStyle/>
              <a:p>
                <a:pPr>
                  <a:defRPr sz="1048" b="1" i="0" u="none" strike="noStrike" baseline="0">
                    <a:solidFill>
                      <a:srgbClr val="808080"/>
                    </a:solidFill>
                    <a:latin typeface="Twinkl"/>
                    <a:ea typeface="Twinkl"/>
                    <a:cs typeface="Twinkl"/>
                  </a:defRPr>
                </a:pPr>
                <a:r>
                  <a:rPr lang="en-GB"/>
                  <a:t>Number of Children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spPr>
          <a:noFill/>
          <a:ln w="22183"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98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winkl" pitchFamily="50" charset="0"/>
                <a:ea typeface="+mn-ea"/>
                <a:cs typeface="+mn-cs"/>
              </a:defRPr>
            </a:pPr>
            <a:endParaRPr lang="en-US"/>
          </a:p>
        </c:txPr>
        <c:crossAx val="562679808"/>
        <c:crosses val="autoZero"/>
        <c:crossBetween val="between"/>
        <c:majorUnit val="1"/>
        <c:minorUnit val="1"/>
      </c:valAx>
      <c:spPr>
        <a:noFill/>
        <a:ln w="25352">
          <a:noFill/>
        </a:ln>
      </c:spPr>
    </c:plotArea>
    <c:legend>
      <c:legendPos val="t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798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winkl" pitchFamily="50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7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7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7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TextBox 175"/>
          <p:cNvSpPr txBox="1"/>
          <p:nvPr/>
        </p:nvSpPr>
        <p:spPr>
          <a:xfrm>
            <a:off x="755651" y="571668"/>
            <a:ext cx="7632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cs typeface="Twinkl"/>
              </a:rPr>
              <a:t>Pictograms</a:t>
            </a:r>
            <a:endParaRPr lang="en-GB" sz="3600" b="1" dirty="0"/>
          </a:p>
        </p:txBody>
      </p:sp>
      <p:sp>
        <p:nvSpPr>
          <p:cNvPr id="177" name="Rectangle 12">
            <a:extLst>
              <a:ext uri="{FF2B5EF4-FFF2-40B4-BE49-F238E27FC236}">
                <a16:creationId xmlns:a16="http://schemas.microsoft.com/office/drawing/2014/main" xmlns="" id="{47783640-D6BA-4B78-B890-E1E821D839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38356" y="3264725"/>
            <a:ext cx="3749675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It is important to identify the value of the whole picture or symbol in a pictogram, as part symbols are often used to show different values.</a:t>
            </a:r>
          </a:p>
        </p:txBody>
      </p:sp>
      <p:grpSp>
        <p:nvGrpSpPr>
          <p:cNvPr id="178" name="Group 203">
            <a:extLst>
              <a:ext uri="{FF2B5EF4-FFF2-40B4-BE49-F238E27FC236}">
                <a16:creationId xmlns:a16="http://schemas.microsoft.com/office/drawing/2014/main" xmlns="" id="{1B9C30E2-8961-4D9B-B299-C39889C7CB33}"/>
              </a:ext>
            </a:extLst>
          </p:cNvPr>
          <p:cNvGrpSpPr>
            <a:grpSpLocks/>
          </p:cNvGrpSpPr>
          <p:nvPr/>
        </p:nvGrpSpPr>
        <p:grpSpPr bwMode="auto">
          <a:xfrm>
            <a:off x="3554342" y="4589463"/>
            <a:ext cx="1058862" cy="1420812"/>
            <a:chOff x="3512820" y="1673238"/>
            <a:chExt cx="1059180" cy="1420768"/>
          </a:xfrm>
        </p:grpSpPr>
        <p:sp>
          <p:nvSpPr>
            <p:cNvPr id="179" name="Rectangle 178">
              <a:extLst>
                <a:ext uri="{FF2B5EF4-FFF2-40B4-BE49-F238E27FC236}">
                  <a16:creationId xmlns:a16="http://schemas.microsoft.com/office/drawing/2014/main" xmlns="" id="{6A3CC8E5-B9C9-4780-B392-542A76E9721F}"/>
                </a:ext>
              </a:extLst>
            </p:cNvPr>
            <p:cNvSpPr/>
            <p:nvPr/>
          </p:nvSpPr>
          <p:spPr>
            <a:xfrm>
              <a:off x="3512820" y="1673238"/>
              <a:ext cx="1059180" cy="1420768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E94D1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400" dirty="0">
                  <a:solidFill>
                    <a:schemeClr val="tx1"/>
                  </a:solidFill>
                </a:rPr>
                <a:t>Key:</a:t>
              </a:r>
            </a:p>
            <a:p>
              <a:pPr algn="ctr">
                <a:defRPr/>
              </a:pPr>
              <a:endParaRPr lang="en-GB" sz="1400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GB" sz="1400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GB" sz="1400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r>
                <a:rPr lang="en-GB" sz="1400" dirty="0">
                  <a:solidFill>
                    <a:schemeClr val="tx1"/>
                  </a:solidFill>
                </a:rPr>
                <a:t>= 4 children</a:t>
              </a:r>
            </a:p>
          </p:txBody>
        </p:sp>
        <p:sp>
          <p:nvSpPr>
            <p:cNvPr id="180" name="Oval 179">
              <a:extLst>
                <a:ext uri="{FF2B5EF4-FFF2-40B4-BE49-F238E27FC236}">
                  <a16:creationId xmlns:a16="http://schemas.microsoft.com/office/drawing/2014/main" xmlns="" id="{309E7366-C89D-4210-8C4B-8E1F623D97C3}"/>
                </a:ext>
              </a:extLst>
            </p:cNvPr>
            <p:cNvSpPr/>
            <p:nvPr/>
          </p:nvSpPr>
          <p:spPr>
            <a:xfrm>
              <a:off x="3860586" y="2124074"/>
              <a:ext cx="368411" cy="369876"/>
            </a:xfrm>
            <a:prstGeom prst="ellipse">
              <a:avLst/>
            </a:prstGeom>
            <a:solidFill>
              <a:srgbClr val="E94D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grpSp>
        <p:nvGrpSpPr>
          <p:cNvPr id="181" name="Group 180"/>
          <p:cNvGrpSpPr/>
          <p:nvPr/>
        </p:nvGrpSpPr>
        <p:grpSpPr>
          <a:xfrm>
            <a:off x="741363" y="4248150"/>
            <a:ext cx="3495675" cy="2097989"/>
            <a:chOff x="741363" y="4248150"/>
            <a:chExt cx="3495675" cy="2097989"/>
          </a:xfrm>
        </p:grpSpPr>
        <p:grpSp>
          <p:nvGrpSpPr>
            <p:cNvPr id="182" name="Group 88">
              <a:extLst>
                <a:ext uri="{FF2B5EF4-FFF2-40B4-BE49-F238E27FC236}">
                  <a16:creationId xmlns:a16="http://schemas.microsoft.com/office/drawing/2014/main" xmlns="" id="{8390EE09-A86B-44C7-B2F5-DBD5A1DD7CD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58504" y="4500564"/>
              <a:ext cx="2625556" cy="1845575"/>
              <a:chOff x="625574" y="4525794"/>
              <a:chExt cx="2677350" cy="1881138"/>
            </a:xfrm>
          </p:grpSpPr>
          <p:grpSp>
            <p:nvGrpSpPr>
              <p:cNvPr id="184" name="Group 113">
                <a:extLst>
                  <a:ext uri="{FF2B5EF4-FFF2-40B4-BE49-F238E27FC236}">
                    <a16:creationId xmlns:a16="http://schemas.microsoft.com/office/drawing/2014/main" xmlns="" id="{0131A01F-76E2-41E0-A368-B6B1FC1E524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00823" y="4525794"/>
                <a:ext cx="2533926" cy="363323"/>
                <a:chOff x="782595" y="1458097"/>
                <a:chExt cx="4194085" cy="601362"/>
              </a:xfrm>
            </p:grpSpPr>
            <p:sp>
              <p:nvSpPr>
                <p:cNvPr id="231" name="Rectangle 230">
                  <a:extLst>
                    <a:ext uri="{FF2B5EF4-FFF2-40B4-BE49-F238E27FC236}">
                      <a16:creationId xmlns:a16="http://schemas.microsoft.com/office/drawing/2014/main" xmlns="" id="{D0D95C5C-4AFA-4EA1-AE09-0CD416E778D4}"/>
                    </a:ext>
                  </a:extLst>
                </p:cNvPr>
                <p:cNvSpPr/>
                <p:nvPr/>
              </p:nvSpPr>
              <p:spPr>
                <a:xfrm>
                  <a:off x="783485" y="1458097"/>
                  <a:ext cx="601648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32" name="Rectangle 231">
                  <a:extLst>
                    <a:ext uri="{FF2B5EF4-FFF2-40B4-BE49-F238E27FC236}">
                      <a16:creationId xmlns:a16="http://schemas.microsoft.com/office/drawing/2014/main" xmlns="" id="{163E00E1-DFC9-4845-A2E0-DCEAB1B0CD19}"/>
                    </a:ext>
                  </a:extLst>
                </p:cNvPr>
                <p:cNvSpPr/>
                <p:nvPr/>
              </p:nvSpPr>
              <p:spPr>
                <a:xfrm>
                  <a:off x="1385134" y="1458097"/>
                  <a:ext cx="601647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33" name="Rectangle 232">
                  <a:extLst>
                    <a:ext uri="{FF2B5EF4-FFF2-40B4-BE49-F238E27FC236}">
                      <a16:creationId xmlns:a16="http://schemas.microsoft.com/office/drawing/2014/main" xmlns="" id="{CD3F8C6A-105F-4F0C-A4C0-36A888926C2D}"/>
                    </a:ext>
                  </a:extLst>
                </p:cNvPr>
                <p:cNvSpPr/>
                <p:nvPr/>
              </p:nvSpPr>
              <p:spPr>
                <a:xfrm>
                  <a:off x="1986780" y="1458097"/>
                  <a:ext cx="601648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34" name="Rectangle 233">
                  <a:extLst>
                    <a:ext uri="{FF2B5EF4-FFF2-40B4-BE49-F238E27FC236}">
                      <a16:creationId xmlns:a16="http://schemas.microsoft.com/office/drawing/2014/main" xmlns="" id="{607B48F9-6B2F-4F1E-B31B-3E2916B874BE}"/>
                    </a:ext>
                  </a:extLst>
                </p:cNvPr>
                <p:cNvSpPr/>
                <p:nvPr/>
              </p:nvSpPr>
              <p:spPr>
                <a:xfrm>
                  <a:off x="2580546" y="1458097"/>
                  <a:ext cx="601648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35" name="Rectangle 234">
                  <a:extLst>
                    <a:ext uri="{FF2B5EF4-FFF2-40B4-BE49-F238E27FC236}">
                      <a16:creationId xmlns:a16="http://schemas.microsoft.com/office/drawing/2014/main" xmlns="" id="{A9FDCB6E-FC36-44F5-B7CF-1B83C8712FD4}"/>
                    </a:ext>
                  </a:extLst>
                </p:cNvPr>
                <p:cNvSpPr/>
                <p:nvPr/>
              </p:nvSpPr>
              <p:spPr>
                <a:xfrm>
                  <a:off x="3182194" y="1458097"/>
                  <a:ext cx="601647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36" name="Rectangle 235">
                  <a:extLst>
                    <a:ext uri="{FF2B5EF4-FFF2-40B4-BE49-F238E27FC236}">
                      <a16:creationId xmlns:a16="http://schemas.microsoft.com/office/drawing/2014/main" xmlns="" id="{FE46BDD4-F53F-4EB5-8006-F36C23E5F86B}"/>
                    </a:ext>
                  </a:extLst>
                </p:cNvPr>
                <p:cNvSpPr/>
                <p:nvPr/>
              </p:nvSpPr>
              <p:spPr>
                <a:xfrm>
                  <a:off x="3783841" y="1458097"/>
                  <a:ext cx="599020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37" name="Rectangle 236">
                  <a:extLst>
                    <a:ext uri="{FF2B5EF4-FFF2-40B4-BE49-F238E27FC236}">
                      <a16:creationId xmlns:a16="http://schemas.microsoft.com/office/drawing/2014/main" xmlns="" id="{A3D06352-FC5B-4D43-8E2B-E45831630DF9}"/>
                    </a:ext>
                  </a:extLst>
                </p:cNvPr>
                <p:cNvSpPr/>
                <p:nvPr/>
              </p:nvSpPr>
              <p:spPr>
                <a:xfrm>
                  <a:off x="4374980" y="1458097"/>
                  <a:ext cx="601647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grpSp>
            <p:nvGrpSpPr>
              <p:cNvPr id="185" name="Group 114">
                <a:extLst>
                  <a:ext uri="{FF2B5EF4-FFF2-40B4-BE49-F238E27FC236}">
                    <a16:creationId xmlns:a16="http://schemas.microsoft.com/office/drawing/2014/main" xmlns="" id="{EBAE52C2-6875-4396-BC28-5A0B1151EF8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01444" y="4889117"/>
                <a:ext cx="2533926" cy="363323"/>
                <a:chOff x="782595" y="1458097"/>
                <a:chExt cx="4194085" cy="601362"/>
              </a:xfrm>
            </p:grpSpPr>
            <p:sp>
              <p:nvSpPr>
                <p:cNvPr id="224" name="Rectangle 223">
                  <a:extLst>
                    <a:ext uri="{FF2B5EF4-FFF2-40B4-BE49-F238E27FC236}">
                      <a16:creationId xmlns:a16="http://schemas.microsoft.com/office/drawing/2014/main" xmlns="" id="{68BB37D4-AE6A-4F74-8545-73F7EB362025}"/>
                    </a:ext>
                  </a:extLst>
                </p:cNvPr>
                <p:cNvSpPr/>
                <p:nvPr/>
              </p:nvSpPr>
              <p:spPr>
                <a:xfrm>
                  <a:off x="782458" y="1458114"/>
                  <a:ext cx="601648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25" name="Rectangle 224">
                  <a:extLst>
                    <a:ext uri="{FF2B5EF4-FFF2-40B4-BE49-F238E27FC236}">
                      <a16:creationId xmlns:a16="http://schemas.microsoft.com/office/drawing/2014/main" xmlns="" id="{859EFA64-2B21-4E9D-B40D-CED27FD8DFB9}"/>
                    </a:ext>
                  </a:extLst>
                </p:cNvPr>
                <p:cNvSpPr/>
                <p:nvPr/>
              </p:nvSpPr>
              <p:spPr>
                <a:xfrm>
                  <a:off x="1384106" y="1458114"/>
                  <a:ext cx="601647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26" name="Rectangle 225">
                  <a:extLst>
                    <a:ext uri="{FF2B5EF4-FFF2-40B4-BE49-F238E27FC236}">
                      <a16:creationId xmlns:a16="http://schemas.microsoft.com/office/drawing/2014/main" xmlns="" id="{C6C6F3C7-AF90-4BC6-A83F-B0DCD9AA6571}"/>
                    </a:ext>
                  </a:extLst>
                </p:cNvPr>
                <p:cNvSpPr/>
                <p:nvPr/>
              </p:nvSpPr>
              <p:spPr>
                <a:xfrm>
                  <a:off x="1985753" y="1458114"/>
                  <a:ext cx="601648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27" name="Rectangle 226">
                  <a:extLst>
                    <a:ext uri="{FF2B5EF4-FFF2-40B4-BE49-F238E27FC236}">
                      <a16:creationId xmlns:a16="http://schemas.microsoft.com/office/drawing/2014/main" xmlns="" id="{889BFD80-9326-4929-951C-ED58D8192116}"/>
                    </a:ext>
                  </a:extLst>
                </p:cNvPr>
                <p:cNvSpPr/>
                <p:nvPr/>
              </p:nvSpPr>
              <p:spPr>
                <a:xfrm>
                  <a:off x="2579518" y="1458114"/>
                  <a:ext cx="601648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28" name="Rectangle 227">
                  <a:extLst>
                    <a:ext uri="{FF2B5EF4-FFF2-40B4-BE49-F238E27FC236}">
                      <a16:creationId xmlns:a16="http://schemas.microsoft.com/office/drawing/2014/main" xmlns="" id="{A99FC128-FDC8-4866-B500-7B53AEE38B2F}"/>
                    </a:ext>
                  </a:extLst>
                </p:cNvPr>
                <p:cNvSpPr/>
                <p:nvPr/>
              </p:nvSpPr>
              <p:spPr>
                <a:xfrm>
                  <a:off x="3181167" y="1458114"/>
                  <a:ext cx="601647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29" name="Rectangle 228">
                  <a:extLst>
                    <a:ext uri="{FF2B5EF4-FFF2-40B4-BE49-F238E27FC236}">
                      <a16:creationId xmlns:a16="http://schemas.microsoft.com/office/drawing/2014/main" xmlns="" id="{839F55BF-7C30-4522-9F83-802D74EEA256}"/>
                    </a:ext>
                  </a:extLst>
                </p:cNvPr>
                <p:cNvSpPr/>
                <p:nvPr/>
              </p:nvSpPr>
              <p:spPr>
                <a:xfrm>
                  <a:off x="3782813" y="1458114"/>
                  <a:ext cx="599020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30" name="Rectangle 229">
                  <a:extLst>
                    <a:ext uri="{FF2B5EF4-FFF2-40B4-BE49-F238E27FC236}">
                      <a16:creationId xmlns:a16="http://schemas.microsoft.com/office/drawing/2014/main" xmlns="" id="{B2898E46-A0BE-4B40-9EC9-93064721C351}"/>
                    </a:ext>
                  </a:extLst>
                </p:cNvPr>
                <p:cNvSpPr/>
                <p:nvPr/>
              </p:nvSpPr>
              <p:spPr>
                <a:xfrm>
                  <a:off x="4373953" y="1458114"/>
                  <a:ext cx="601647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grpSp>
            <p:nvGrpSpPr>
              <p:cNvPr id="186" name="Group 115">
                <a:extLst>
                  <a:ext uri="{FF2B5EF4-FFF2-40B4-BE49-F238E27FC236}">
                    <a16:creationId xmlns:a16="http://schemas.microsoft.com/office/drawing/2014/main" xmlns="" id="{A88CAEC9-6FA5-4C83-9ACF-3D354DF8265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02066" y="5252439"/>
                <a:ext cx="2533926" cy="363323"/>
                <a:chOff x="782595" y="1458097"/>
                <a:chExt cx="4194085" cy="601362"/>
              </a:xfrm>
            </p:grpSpPr>
            <p:sp>
              <p:nvSpPr>
                <p:cNvPr id="217" name="Rectangle 216">
                  <a:extLst>
                    <a:ext uri="{FF2B5EF4-FFF2-40B4-BE49-F238E27FC236}">
                      <a16:creationId xmlns:a16="http://schemas.microsoft.com/office/drawing/2014/main" xmlns="" id="{9324797C-D0C5-4DE4-9CB2-55980CB2E395}"/>
                    </a:ext>
                  </a:extLst>
                </p:cNvPr>
                <p:cNvSpPr/>
                <p:nvPr/>
              </p:nvSpPr>
              <p:spPr>
                <a:xfrm>
                  <a:off x="781428" y="1458130"/>
                  <a:ext cx="601648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18" name="Rectangle 217">
                  <a:extLst>
                    <a:ext uri="{FF2B5EF4-FFF2-40B4-BE49-F238E27FC236}">
                      <a16:creationId xmlns:a16="http://schemas.microsoft.com/office/drawing/2014/main" xmlns="" id="{4C7DB5A1-B29D-4AE3-8C3C-5F899B5814EF}"/>
                    </a:ext>
                  </a:extLst>
                </p:cNvPr>
                <p:cNvSpPr/>
                <p:nvPr/>
              </p:nvSpPr>
              <p:spPr>
                <a:xfrm>
                  <a:off x="1383077" y="1458130"/>
                  <a:ext cx="601647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19" name="Rectangle 218">
                  <a:extLst>
                    <a:ext uri="{FF2B5EF4-FFF2-40B4-BE49-F238E27FC236}">
                      <a16:creationId xmlns:a16="http://schemas.microsoft.com/office/drawing/2014/main" xmlns="" id="{3756E4C1-74A3-42B8-82FF-447B1641381B}"/>
                    </a:ext>
                  </a:extLst>
                </p:cNvPr>
                <p:cNvSpPr/>
                <p:nvPr/>
              </p:nvSpPr>
              <p:spPr>
                <a:xfrm>
                  <a:off x="1984723" y="1458130"/>
                  <a:ext cx="601648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20" name="Rectangle 219">
                  <a:extLst>
                    <a:ext uri="{FF2B5EF4-FFF2-40B4-BE49-F238E27FC236}">
                      <a16:creationId xmlns:a16="http://schemas.microsoft.com/office/drawing/2014/main" xmlns="" id="{E15463EE-BA3D-4124-BD44-AAFC1341F809}"/>
                    </a:ext>
                  </a:extLst>
                </p:cNvPr>
                <p:cNvSpPr/>
                <p:nvPr/>
              </p:nvSpPr>
              <p:spPr>
                <a:xfrm>
                  <a:off x="2578489" y="1458130"/>
                  <a:ext cx="601648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21" name="Rectangle 220">
                  <a:extLst>
                    <a:ext uri="{FF2B5EF4-FFF2-40B4-BE49-F238E27FC236}">
                      <a16:creationId xmlns:a16="http://schemas.microsoft.com/office/drawing/2014/main" xmlns="" id="{B117E999-768E-44EC-94B2-11AD1BD436C4}"/>
                    </a:ext>
                  </a:extLst>
                </p:cNvPr>
                <p:cNvSpPr/>
                <p:nvPr/>
              </p:nvSpPr>
              <p:spPr>
                <a:xfrm>
                  <a:off x="3180137" y="1458130"/>
                  <a:ext cx="601647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22" name="Rectangle 221">
                  <a:extLst>
                    <a:ext uri="{FF2B5EF4-FFF2-40B4-BE49-F238E27FC236}">
                      <a16:creationId xmlns:a16="http://schemas.microsoft.com/office/drawing/2014/main" xmlns="" id="{51401396-EF7F-46A1-B904-687368C58F01}"/>
                    </a:ext>
                  </a:extLst>
                </p:cNvPr>
                <p:cNvSpPr/>
                <p:nvPr/>
              </p:nvSpPr>
              <p:spPr>
                <a:xfrm>
                  <a:off x="3781784" y="1458130"/>
                  <a:ext cx="601648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23" name="Rectangle 222">
                  <a:extLst>
                    <a:ext uri="{FF2B5EF4-FFF2-40B4-BE49-F238E27FC236}">
                      <a16:creationId xmlns:a16="http://schemas.microsoft.com/office/drawing/2014/main" xmlns="" id="{9BC34C9D-3C68-4EBF-BE32-AB66ED77359E}"/>
                    </a:ext>
                  </a:extLst>
                </p:cNvPr>
                <p:cNvSpPr/>
                <p:nvPr/>
              </p:nvSpPr>
              <p:spPr>
                <a:xfrm>
                  <a:off x="4375550" y="1458130"/>
                  <a:ext cx="601648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grpSp>
            <p:nvGrpSpPr>
              <p:cNvPr id="187" name="Group 116">
                <a:extLst>
                  <a:ext uri="{FF2B5EF4-FFF2-40B4-BE49-F238E27FC236}">
                    <a16:creationId xmlns:a16="http://schemas.microsoft.com/office/drawing/2014/main" xmlns="" id="{BFB51ED2-BEB3-4BAB-A126-91D30749CB5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02687" y="5615762"/>
                <a:ext cx="2533926" cy="363323"/>
                <a:chOff x="782595" y="1458097"/>
                <a:chExt cx="4194085" cy="601362"/>
              </a:xfrm>
            </p:grpSpPr>
            <p:sp>
              <p:nvSpPr>
                <p:cNvPr id="210" name="Rectangle 209">
                  <a:extLst>
                    <a:ext uri="{FF2B5EF4-FFF2-40B4-BE49-F238E27FC236}">
                      <a16:creationId xmlns:a16="http://schemas.microsoft.com/office/drawing/2014/main" xmlns="" id="{D5092839-26F2-4746-AD28-379DF7345F3C}"/>
                    </a:ext>
                  </a:extLst>
                </p:cNvPr>
                <p:cNvSpPr/>
                <p:nvPr/>
              </p:nvSpPr>
              <p:spPr>
                <a:xfrm>
                  <a:off x="783029" y="1458147"/>
                  <a:ext cx="601647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11" name="Rectangle 210">
                  <a:extLst>
                    <a:ext uri="{FF2B5EF4-FFF2-40B4-BE49-F238E27FC236}">
                      <a16:creationId xmlns:a16="http://schemas.microsoft.com/office/drawing/2014/main" xmlns="" id="{9B83DAA4-EC89-49B8-8C40-7D8BF410A986}"/>
                    </a:ext>
                  </a:extLst>
                </p:cNvPr>
                <p:cNvSpPr/>
                <p:nvPr/>
              </p:nvSpPr>
              <p:spPr>
                <a:xfrm>
                  <a:off x="1384675" y="1458147"/>
                  <a:ext cx="601648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12" name="Rectangle 211">
                  <a:extLst>
                    <a:ext uri="{FF2B5EF4-FFF2-40B4-BE49-F238E27FC236}">
                      <a16:creationId xmlns:a16="http://schemas.microsoft.com/office/drawing/2014/main" xmlns="" id="{5FE7B508-5E42-4769-B10A-1D02100536B0}"/>
                    </a:ext>
                  </a:extLst>
                </p:cNvPr>
                <p:cNvSpPr/>
                <p:nvPr/>
              </p:nvSpPr>
              <p:spPr>
                <a:xfrm>
                  <a:off x="1986324" y="1458147"/>
                  <a:ext cx="601647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13" name="Rectangle 212">
                  <a:extLst>
                    <a:ext uri="{FF2B5EF4-FFF2-40B4-BE49-F238E27FC236}">
                      <a16:creationId xmlns:a16="http://schemas.microsoft.com/office/drawing/2014/main" xmlns="" id="{F510FED8-CB9B-4A18-BBEF-93471778ACE4}"/>
                    </a:ext>
                  </a:extLst>
                </p:cNvPr>
                <p:cNvSpPr/>
                <p:nvPr/>
              </p:nvSpPr>
              <p:spPr>
                <a:xfrm>
                  <a:off x="2580089" y="1458147"/>
                  <a:ext cx="601647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14" name="Rectangle 213">
                  <a:extLst>
                    <a:ext uri="{FF2B5EF4-FFF2-40B4-BE49-F238E27FC236}">
                      <a16:creationId xmlns:a16="http://schemas.microsoft.com/office/drawing/2014/main" xmlns="" id="{406E956E-96FE-405A-AD9F-A612167AC912}"/>
                    </a:ext>
                  </a:extLst>
                </p:cNvPr>
                <p:cNvSpPr/>
                <p:nvPr/>
              </p:nvSpPr>
              <p:spPr>
                <a:xfrm>
                  <a:off x="3181736" y="1458147"/>
                  <a:ext cx="601648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15" name="Rectangle 214">
                  <a:extLst>
                    <a:ext uri="{FF2B5EF4-FFF2-40B4-BE49-F238E27FC236}">
                      <a16:creationId xmlns:a16="http://schemas.microsoft.com/office/drawing/2014/main" xmlns="" id="{63896D12-0075-4946-9FB5-35A3AB6313D5}"/>
                    </a:ext>
                  </a:extLst>
                </p:cNvPr>
                <p:cNvSpPr/>
                <p:nvPr/>
              </p:nvSpPr>
              <p:spPr>
                <a:xfrm>
                  <a:off x="3783384" y="1458147"/>
                  <a:ext cx="599020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16" name="Rectangle 215">
                  <a:extLst>
                    <a:ext uri="{FF2B5EF4-FFF2-40B4-BE49-F238E27FC236}">
                      <a16:creationId xmlns:a16="http://schemas.microsoft.com/office/drawing/2014/main" xmlns="" id="{994DD6F0-3F7A-4814-AF62-16231E73E2C5}"/>
                    </a:ext>
                  </a:extLst>
                </p:cNvPr>
                <p:cNvSpPr/>
                <p:nvPr/>
              </p:nvSpPr>
              <p:spPr>
                <a:xfrm>
                  <a:off x="4374522" y="1458147"/>
                  <a:ext cx="601648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sp>
            <p:nvSpPr>
              <p:cNvPr id="188" name="Rectangle 187">
                <a:extLst>
                  <a:ext uri="{FF2B5EF4-FFF2-40B4-BE49-F238E27FC236}">
                    <a16:creationId xmlns:a16="http://schemas.microsoft.com/office/drawing/2014/main" xmlns="" id="{8D935D93-2544-4FF5-9754-9EEB6883B2B6}"/>
                  </a:ext>
                </a:extLst>
              </p:cNvPr>
              <p:cNvSpPr/>
              <p:nvPr/>
            </p:nvSpPr>
            <p:spPr>
              <a:xfrm>
                <a:off x="625574" y="5979123"/>
                <a:ext cx="454753" cy="25645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Walk</a:t>
                </a:r>
              </a:p>
            </p:txBody>
          </p:sp>
          <p:sp>
            <p:nvSpPr>
              <p:cNvPr id="189" name="Rectangle 188">
                <a:extLst>
                  <a:ext uri="{FF2B5EF4-FFF2-40B4-BE49-F238E27FC236}">
                    <a16:creationId xmlns:a16="http://schemas.microsoft.com/office/drawing/2014/main" xmlns="" id="{A1A1D7B4-CBCC-4787-BB6D-A2E581FCE1E8}"/>
                  </a:ext>
                </a:extLst>
              </p:cNvPr>
              <p:cNvSpPr/>
              <p:nvPr/>
            </p:nvSpPr>
            <p:spPr>
              <a:xfrm>
                <a:off x="941665" y="5979123"/>
                <a:ext cx="549561" cy="25645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Bicycle</a:t>
                </a:r>
              </a:p>
            </p:txBody>
          </p:sp>
          <p:sp>
            <p:nvSpPr>
              <p:cNvPr id="190" name="Rectangle 189">
                <a:extLst>
                  <a:ext uri="{FF2B5EF4-FFF2-40B4-BE49-F238E27FC236}">
                    <a16:creationId xmlns:a16="http://schemas.microsoft.com/office/drawing/2014/main" xmlns="" id="{C9D76262-F5CD-4AE5-82F0-6A46BA122706}"/>
                  </a:ext>
                </a:extLst>
              </p:cNvPr>
              <p:cNvSpPr/>
              <p:nvPr/>
            </p:nvSpPr>
            <p:spPr>
              <a:xfrm>
                <a:off x="1410890" y="5979123"/>
                <a:ext cx="373022" cy="25645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Car</a:t>
                </a:r>
              </a:p>
            </p:txBody>
          </p:sp>
          <p:sp>
            <p:nvSpPr>
              <p:cNvPr id="191" name="Rectangle 190">
                <a:extLst>
                  <a:ext uri="{FF2B5EF4-FFF2-40B4-BE49-F238E27FC236}">
                    <a16:creationId xmlns:a16="http://schemas.microsoft.com/office/drawing/2014/main" xmlns="" id="{E6344D62-855F-4F4C-B42B-07F06F44D897}"/>
                  </a:ext>
                </a:extLst>
              </p:cNvPr>
              <p:cNvSpPr/>
              <p:nvPr/>
            </p:nvSpPr>
            <p:spPr>
              <a:xfrm>
                <a:off x="1790236" y="5979123"/>
                <a:ext cx="374656" cy="25645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Bus</a:t>
                </a:r>
              </a:p>
            </p:txBody>
          </p:sp>
          <p:sp>
            <p:nvSpPr>
              <p:cNvPr id="192" name="Rectangle 191">
                <a:extLst>
                  <a:ext uri="{FF2B5EF4-FFF2-40B4-BE49-F238E27FC236}">
                    <a16:creationId xmlns:a16="http://schemas.microsoft.com/office/drawing/2014/main" xmlns="" id="{0CEF93FA-06AD-41D9-90F7-57AF5369B917}"/>
                  </a:ext>
                </a:extLst>
              </p:cNvPr>
              <p:cNvSpPr/>
              <p:nvPr/>
            </p:nvSpPr>
            <p:spPr>
              <a:xfrm>
                <a:off x="2120683" y="5979123"/>
                <a:ext cx="464561" cy="25645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Tram</a:t>
                </a:r>
              </a:p>
            </p:txBody>
          </p:sp>
          <p:sp>
            <p:nvSpPr>
              <p:cNvPr id="193" name="Rectangle 192">
                <a:extLst>
                  <a:ext uri="{FF2B5EF4-FFF2-40B4-BE49-F238E27FC236}">
                    <a16:creationId xmlns:a16="http://schemas.microsoft.com/office/drawing/2014/main" xmlns="" id="{87A64AE9-5D16-4F9A-A396-B8E400472591}"/>
                  </a:ext>
                </a:extLst>
              </p:cNvPr>
              <p:cNvSpPr/>
              <p:nvPr/>
            </p:nvSpPr>
            <p:spPr>
              <a:xfrm>
                <a:off x="2466695" y="5979123"/>
                <a:ext cx="466195" cy="25645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Train</a:t>
                </a:r>
              </a:p>
            </p:txBody>
          </p:sp>
          <p:sp>
            <p:nvSpPr>
              <p:cNvPr id="194" name="Rectangle 193">
                <a:extLst>
                  <a:ext uri="{FF2B5EF4-FFF2-40B4-BE49-F238E27FC236}">
                    <a16:creationId xmlns:a16="http://schemas.microsoft.com/office/drawing/2014/main" xmlns="" id="{263AFC73-8091-4D84-895B-8702297CBAF4}"/>
                  </a:ext>
                </a:extLst>
              </p:cNvPr>
              <p:cNvSpPr/>
              <p:nvPr/>
            </p:nvSpPr>
            <p:spPr>
              <a:xfrm>
                <a:off x="2823652" y="5979123"/>
                <a:ext cx="479272" cy="25645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Other</a:t>
                </a:r>
              </a:p>
            </p:txBody>
          </p:sp>
          <p:sp>
            <p:nvSpPr>
              <p:cNvPr id="195" name="Rectangle 194">
                <a:extLst>
                  <a:ext uri="{FF2B5EF4-FFF2-40B4-BE49-F238E27FC236}">
                    <a16:creationId xmlns:a16="http://schemas.microsoft.com/office/drawing/2014/main" xmlns="" id="{AC4348B9-CBBD-4734-99F9-3BACB1C5BC75}"/>
                  </a:ext>
                </a:extLst>
              </p:cNvPr>
              <p:cNvSpPr/>
              <p:nvPr/>
            </p:nvSpPr>
            <p:spPr>
              <a:xfrm>
                <a:off x="1367767" y="6150477"/>
                <a:ext cx="1159276" cy="25645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ea typeface="Calibri" panose="020F0502020204030204" pitchFamily="34" charset="0"/>
                    <a:cs typeface="Liberation Sans"/>
                  </a:rPr>
                  <a:t>Types of Transport</a:t>
                </a:r>
              </a:p>
            </p:txBody>
          </p:sp>
          <p:sp>
            <p:nvSpPr>
              <p:cNvPr id="196" name="Oval 195">
                <a:extLst>
                  <a:ext uri="{FF2B5EF4-FFF2-40B4-BE49-F238E27FC236}">
                    <a16:creationId xmlns:a16="http://schemas.microsoft.com/office/drawing/2014/main" xmlns="" id="{54468CAC-0112-4651-8ED0-6BFDCF9C1842}"/>
                  </a:ext>
                </a:extLst>
              </p:cNvPr>
              <p:cNvSpPr/>
              <p:nvPr/>
            </p:nvSpPr>
            <p:spPr>
              <a:xfrm>
                <a:off x="741044" y="5671322"/>
                <a:ext cx="266669" cy="26654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7" name="Oval 196">
                <a:extLst>
                  <a:ext uri="{FF2B5EF4-FFF2-40B4-BE49-F238E27FC236}">
                    <a16:creationId xmlns:a16="http://schemas.microsoft.com/office/drawing/2014/main" xmlns="" id="{3688194B-9819-4E83-8291-76C19F220289}"/>
                  </a:ext>
                </a:extLst>
              </p:cNvPr>
              <p:cNvSpPr/>
              <p:nvPr/>
            </p:nvSpPr>
            <p:spPr>
              <a:xfrm>
                <a:off x="741044" y="5309576"/>
                <a:ext cx="266669" cy="26654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8" name="Oval 197">
                <a:extLst>
                  <a:ext uri="{FF2B5EF4-FFF2-40B4-BE49-F238E27FC236}">
                    <a16:creationId xmlns:a16="http://schemas.microsoft.com/office/drawing/2014/main" xmlns="" id="{0A342478-957A-437A-9843-5C4F383CA505}"/>
                  </a:ext>
                </a:extLst>
              </p:cNvPr>
              <p:cNvSpPr/>
              <p:nvPr/>
            </p:nvSpPr>
            <p:spPr>
              <a:xfrm>
                <a:off x="741044" y="4949418"/>
                <a:ext cx="266669" cy="26654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9" name="Oval 198">
                <a:extLst>
                  <a:ext uri="{FF2B5EF4-FFF2-40B4-BE49-F238E27FC236}">
                    <a16:creationId xmlns:a16="http://schemas.microsoft.com/office/drawing/2014/main" xmlns="" id="{E6B98434-5D12-471C-8A54-B7AE9EF2C43D}"/>
                  </a:ext>
                </a:extLst>
              </p:cNvPr>
              <p:cNvSpPr/>
              <p:nvPr/>
            </p:nvSpPr>
            <p:spPr>
              <a:xfrm>
                <a:off x="1126762" y="5671322"/>
                <a:ext cx="265082" cy="26654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0" name="Oval 199">
                <a:extLst>
                  <a:ext uri="{FF2B5EF4-FFF2-40B4-BE49-F238E27FC236}">
                    <a16:creationId xmlns:a16="http://schemas.microsoft.com/office/drawing/2014/main" xmlns="" id="{67168B00-1FC7-4030-B261-639664DE2F18}"/>
                  </a:ext>
                </a:extLst>
              </p:cNvPr>
              <p:cNvSpPr/>
              <p:nvPr/>
            </p:nvSpPr>
            <p:spPr>
              <a:xfrm>
                <a:off x="1491844" y="5671322"/>
                <a:ext cx="265082" cy="26654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1" name="Oval 200">
                <a:extLst>
                  <a:ext uri="{FF2B5EF4-FFF2-40B4-BE49-F238E27FC236}">
                    <a16:creationId xmlns:a16="http://schemas.microsoft.com/office/drawing/2014/main" xmlns="" id="{1C99194C-7590-483D-9077-59D91842C97E}"/>
                  </a:ext>
                </a:extLst>
              </p:cNvPr>
              <p:cNvSpPr/>
              <p:nvPr/>
            </p:nvSpPr>
            <p:spPr>
              <a:xfrm>
                <a:off x="1836292" y="5671322"/>
                <a:ext cx="266669" cy="26654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2" name="Freeform 139">
                <a:extLst>
                  <a:ext uri="{FF2B5EF4-FFF2-40B4-BE49-F238E27FC236}">
                    <a16:creationId xmlns:a16="http://schemas.microsoft.com/office/drawing/2014/main" xmlns="" id="{C9F64921-EA99-40E3-851E-C223CEFB4084}"/>
                  </a:ext>
                </a:extLst>
              </p:cNvPr>
              <p:cNvSpPr/>
              <p:nvPr/>
            </p:nvSpPr>
            <p:spPr>
              <a:xfrm rot="5400000">
                <a:off x="1916512" y="5369043"/>
                <a:ext cx="266549" cy="138097"/>
              </a:xfrm>
              <a:custGeom>
                <a:avLst/>
                <a:gdLst>
                  <a:gd name="connsiteX0" fmla="*/ 193590 w 387180"/>
                  <a:gd name="connsiteY0" fmla="*/ 0 h 201486"/>
                  <a:gd name="connsiteX1" fmla="*/ 387180 w 387180"/>
                  <a:gd name="connsiteY1" fmla="*/ 193590 h 201486"/>
                  <a:gd name="connsiteX2" fmla="*/ 385586 w 387180"/>
                  <a:gd name="connsiteY2" fmla="*/ 201486 h 201486"/>
                  <a:gd name="connsiteX3" fmla="*/ 1594 w 387180"/>
                  <a:gd name="connsiteY3" fmla="*/ 201486 h 201486"/>
                  <a:gd name="connsiteX4" fmla="*/ 0 w 387180"/>
                  <a:gd name="connsiteY4" fmla="*/ 193590 h 201486"/>
                  <a:gd name="connsiteX5" fmla="*/ 193590 w 387180"/>
                  <a:gd name="connsiteY5" fmla="*/ 0 h 2014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87180" h="201486">
                    <a:moveTo>
                      <a:pt x="193590" y="0"/>
                    </a:moveTo>
                    <a:cubicBezTo>
                      <a:pt x="300507" y="0"/>
                      <a:pt x="387180" y="86673"/>
                      <a:pt x="387180" y="193590"/>
                    </a:cubicBezTo>
                    <a:lnTo>
                      <a:pt x="385586" y="201486"/>
                    </a:lnTo>
                    <a:lnTo>
                      <a:pt x="1594" y="201486"/>
                    </a:lnTo>
                    <a:lnTo>
                      <a:pt x="0" y="193590"/>
                    </a:lnTo>
                    <a:cubicBezTo>
                      <a:pt x="0" y="86673"/>
                      <a:pt x="86673" y="0"/>
                      <a:pt x="193590" y="0"/>
                    </a:cubicBezTo>
                    <a:close/>
                  </a:path>
                </a:pathLst>
              </a:cu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3" name="Oval 202">
                <a:extLst>
                  <a:ext uri="{FF2B5EF4-FFF2-40B4-BE49-F238E27FC236}">
                    <a16:creationId xmlns:a16="http://schemas.microsoft.com/office/drawing/2014/main" xmlns="" id="{B7C728C1-D2A4-4106-BE5E-7626F7696CB9}"/>
                  </a:ext>
                </a:extLst>
              </p:cNvPr>
              <p:cNvSpPr/>
              <p:nvPr/>
            </p:nvSpPr>
            <p:spPr>
              <a:xfrm>
                <a:off x="2196613" y="5664976"/>
                <a:ext cx="266669" cy="26654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4" name="Freeform 196">
                <a:extLst>
                  <a:ext uri="{FF2B5EF4-FFF2-40B4-BE49-F238E27FC236}">
                    <a16:creationId xmlns:a16="http://schemas.microsoft.com/office/drawing/2014/main" xmlns="" id="{81AD9B22-D298-4E0D-AAFB-1164C867BB78}"/>
                  </a:ext>
                </a:extLst>
              </p:cNvPr>
              <p:cNvSpPr/>
              <p:nvPr/>
            </p:nvSpPr>
            <p:spPr>
              <a:xfrm rot="16200000">
                <a:off x="877582" y="4586055"/>
                <a:ext cx="131689" cy="138096"/>
              </a:xfrm>
              <a:custGeom>
                <a:avLst/>
                <a:gdLst>
                  <a:gd name="connsiteX0" fmla="*/ 0 w 131241"/>
                  <a:gd name="connsiteY0" fmla="*/ 0 h 138251"/>
                  <a:gd name="connsiteX1" fmla="*/ 130144 w 131241"/>
                  <a:gd name="connsiteY1" fmla="*/ 0 h 138251"/>
                  <a:gd name="connsiteX2" fmla="*/ 131241 w 131241"/>
                  <a:gd name="connsiteY2" fmla="*/ 5434 h 138251"/>
                  <a:gd name="connsiteX3" fmla="*/ 49879 w 131241"/>
                  <a:gd name="connsiteY3" fmla="*/ 128181 h 138251"/>
                  <a:gd name="connsiteX4" fmla="*/ 0 w 131241"/>
                  <a:gd name="connsiteY4" fmla="*/ 138251 h 1382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1241" h="138251">
                    <a:moveTo>
                      <a:pt x="0" y="0"/>
                    </a:moveTo>
                    <a:lnTo>
                      <a:pt x="130144" y="0"/>
                    </a:lnTo>
                    <a:lnTo>
                      <a:pt x="131241" y="5434"/>
                    </a:lnTo>
                    <a:cubicBezTo>
                      <a:pt x="131241" y="60614"/>
                      <a:pt x="97692" y="107957"/>
                      <a:pt x="49879" y="128181"/>
                    </a:cubicBezTo>
                    <a:lnTo>
                      <a:pt x="0" y="138251"/>
                    </a:lnTo>
                    <a:close/>
                  </a:path>
                </a:pathLst>
              </a:cu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5" name="Freeform 197">
                <a:extLst>
                  <a:ext uri="{FF2B5EF4-FFF2-40B4-BE49-F238E27FC236}">
                    <a16:creationId xmlns:a16="http://schemas.microsoft.com/office/drawing/2014/main" xmlns="" id="{8135F08D-EBD3-418C-94E8-FD21B7978F83}"/>
                  </a:ext>
                </a:extLst>
              </p:cNvPr>
              <p:cNvSpPr/>
              <p:nvPr/>
            </p:nvSpPr>
            <p:spPr>
              <a:xfrm rot="16200000">
                <a:off x="1605366" y="5310340"/>
                <a:ext cx="130102" cy="138096"/>
              </a:xfrm>
              <a:custGeom>
                <a:avLst/>
                <a:gdLst>
                  <a:gd name="connsiteX0" fmla="*/ 0 w 131241"/>
                  <a:gd name="connsiteY0" fmla="*/ 0 h 138251"/>
                  <a:gd name="connsiteX1" fmla="*/ 130144 w 131241"/>
                  <a:gd name="connsiteY1" fmla="*/ 0 h 138251"/>
                  <a:gd name="connsiteX2" fmla="*/ 131241 w 131241"/>
                  <a:gd name="connsiteY2" fmla="*/ 5434 h 138251"/>
                  <a:gd name="connsiteX3" fmla="*/ 49879 w 131241"/>
                  <a:gd name="connsiteY3" fmla="*/ 128181 h 138251"/>
                  <a:gd name="connsiteX4" fmla="*/ 0 w 131241"/>
                  <a:gd name="connsiteY4" fmla="*/ 138251 h 1382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1241" h="138251">
                    <a:moveTo>
                      <a:pt x="0" y="0"/>
                    </a:moveTo>
                    <a:lnTo>
                      <a:pt x="130144" y="0"/>
                    </a:lnTo>
                    <a:lnTo>
                      <a:pt x="131241" y="5434"/>
                    </a:lnTo>
                    <a:cubicBezTo>
                      <a:pt x="131241" y="60614"/>
                      <a:pt x="97692" y="107957"/>
                      <a:pt x="49879" y="128181"/>
                    </a:cubicBezTo>
                    <a:lnTo>
                      <a:pt x="0" y="138251"/>
                    </a:lnTo>
                    <a:close/>
                  </a:path>
                </a:pathLst>
              </a:cu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6" name="Freeform 198">
                <a:extLst>
                  <a:ext uri="{FF2B5EF4-FFF2-40B4-BE49-F238E27FC236}">
                    <a16:creationId xmlns:a16="http://schemas.microsoft.com/office/drawing/2014/main" xmlns="" id="{EFB96615-9419-45C3-819F-96749F76BF14}"/>
                  </a:ext>
                </a:extLst>
              </p:cNvPr>
              <p:cNvSpPr/>
              <p:nvPr/>
            </p:nvSpPr>
            <p:spPr>
              <a:xfrm rot="10800000">
                <a:off x="2195026" y="5660216"/>
                <a:ext cx="130160" cy="139621"/>
              </a:xfrm>
              <a:custGeom>
                <a:avLst/>
                <a:gdLst>
                  <a:gd name="connsiteX0" fmla="*/ 0 w 131241"/>
                  <a:gd name="connsiteY0" fmla="*/ 0 h 138251"/>
                  <a:gd name="connsiteX1" fmla="*/ 130144 w 131241"/>
                  <a:gd name="connsiteY1" fmla="*/ 0 h 138251"/>
                  <a:gd name="connsiteX2" fmla="*/ 131241 w 131241"/>
                  <a:gd name="connsiteY2" fmla="*/ 5434 h 138251"/>
                  <a:gd name="connsiteX3" fmla="*/ 49879 w 131241"/>
                  <a:gd name="connsiteY3" fmla="*/ 128181 h 138251"/>
                  <a:gd name="connsiteX4" fmla="*/ 0 w 131241"/>
                  <a:gd name="connsiteY4" fmla="*/ 138251 h 1382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1241" h="138251">
                    <a:moveTo>
                      <a:pt x="0" y="0"/>
                    </a:moveTo>
                    <a:lnTo>
                      <a:pt x="130144" y="0"/>
                    </a:lnTo>
                    <a:lnTo>
                      <a:pt x="131241" y="5434"/>
                    </a:lnTo>
                    <a:cubicBezTo>
                      <a:pt x="131241" y="60614"/>
                      <a:pt x="97692" y="107957"/>
                      <a:pt x="49879" y="128181"/>
                    </a:cubicBezTo>
                    <a:lnTo>
                      <a:pt x="0" y="13825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7" name="Freeform 199">
                <a:extLst>
                  <a:ext uri="{FF2B5EF4-FFF2-40B4-BE49-F238E27FC236}">
                    <a16:creationId xmlns:a16="http://schemas.microsoft.com/office/drawing/2014/main" xmlns="" id="{4EF7C8DC-0DFC-45E3-BA23-7C0593CFC035}"/>
                  </a:ext>
                </a:extLst>
              </p:cNvPr>
              <p:cNvSpPr/>
              <p:nvPr/>
            </p:nvSpPr>
            <p:spPr>
              <a:xfrm rot="5400000">
                <a:off x="2621280" y="5741894"/>
                <a:ext cx="266549" cy="138097"/>
              </a:xfrm>
              <a:custGeom>
                <a:avLst/>
                <a:gdLst>
                  <a:gd name="connsiteX0" fmla="*/ 193590 w 387180"/>
                  <a:gd name="connsiteY0" fmla="*/ 0 h 201486"/>
                  <a:gd name="connsiteX1" fmla="*/ 387180 w 387180"/>
                  <a:gd name="connsiteY1" fmla="*/ 193590 h 201486"/>
                  <a:gd name="connsiteX2" fmla="*/ 385586 w 387180"/>
                  <a:gd name="connsiteY2" fmla="*/ 201486 h 201486"/>
                  <a:gd name="connsiteX3" fmla="*/ 1594 w 387180"/>
                  <a:gd name="connsiteY3" fmla="*/ 201486 h 201486"/>
                  <a:gd name="connsiteX4" fmla="*/ 0 w 387180"/>
                  <a:gd name="connsiteY4" fmla="*/ 193590 h 201486"/>
                  <a:gd name="connsiteX5" fmla="*/ 193590 w 387180"/>
                  <a:gd name="connsiteY5" fmla="*/ 0 h 2014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87180" h="201486">
                    <a:moveTo>
                      <a:pt x="193590" y="0"/>
                    </a:moveTo>
                    <a:cubicBezTo>
                      <a:pt x="300507" y="0"/>
                      <a:pt x="387180" y="86673"/>
                      <a:pt x="387180" y="193590"/>
                    </a:cubicBezTo>
                    <a:lnTo>
                      <a:pt x="385586" y="201486"/>
                    </a:lnTo>
                    <a:lnTo>
                      <a:pt x="1594" y="201486"/>
                    </a:lnTo>
                    <a:lnTo>
                      <a:pt x="0" y="193590"/>
                    </a:lnTo>
                    <a:cubicBezTo>
                      <a:pt x="0" y="86673"/>
                      <a:pt x="86673" y="0"/>
                      <a:pt x="193590" y="0"/>
                    </a:cubicBezTo>
                    <a:close/>
                  </a:path>
                </a:pathLst>
              </a:cu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8" name="Oval 207">
                <a:extLst>
                  <a:ext uri="{FF2B5EF4-FFF2-40B4-BE49-F238E27FC236}">
                    <a16:creationId xmlns:a16="http://schemas.microsoft.com/office/drawing/2014/main" xmlns="" id="{0E7375C4-49C6-46C5-A9A1-0FBFDAFE9C76}"/>
                  </a:ext>
                </a:extLst>
              </p:cNvPr>
              <p:cNvSpPr/>
              <p:nvPr/>
            </p:nvSpPr>
            <p:spPr>
              <a:xfrm>
                <a:off x="2941064" y="5677669"/>
                <a:ext cx="266669" cy="26654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9" name="Freeform 201">
                <a:extLst>
                  <a:ext uri="{FF2B5EF4-FFF2-40B4-BE49-F238E27FC236}">
                    <a16:creationId xmlns:a16="http://schemas.microsoft.com/office/drawing/2014/main" xmlns="" id="{2B970D26-9AAD-4BA4-B761-D839B413B150}"/>
                  </a:ext>
                </a:extLst>
              </p:cNvPr>
              <p:cNvSpPr/>
              <p:nvPr/>
            </p:nvSpPr>
            <p:spPr>
              <a:xfrm rot="10800000">
                <a:off x="2939476" y="5672909"/>
                <a:ext cx="131748" cy="138034"/>
              </a:xfrm>
              <a:custGeom>
                <a:avLst/>
                <a:gdLst>
                  <a:gd name="connsiteX0" fmla="*/ 0 w 131241"/>
                  <a:gd name="connsiteY0" fmla="*/ 0 h 138251"/>
                  <a:gd name="connsiteX1" fmla="*/ 130144 w 131241"/>
                  <a:gd name="connsiteY1" fmla="*/ 0 h 138251"/>
                  <a:gd name="connsiteX2" fmla="*/ 131241 w 131241"/>
                  <a:gd name="connsiteY2" fmla="*/ 5434 h 138251"/>
                  <a:gd name="connsiteX3" fmla="*/ 49879 w 131241"/>
                  <a:gd name="connsiteY3" fmla="*/ 128181 h 138251"/>
                  <a:gd name="connsiteX4" fmla="*/ 0 w 131241"/>
                  <a:gd name="connsiteY4" fmla="*/ 138251 h 1382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1241" h="138251">
                    <a:moveTo>
                      <a:pt x="0" y="0"/>
                    </a:moveTo>
                    <a:lnTo>
                      <a:pt x="130144" y="0"/>
                    </a:lnTo>
                    <a:lnTo>
                      <a:pt x="131241" y="5434"/>
                    </a:lnTo>
                    <a:cubicBezTo>
                      <a:pt x="131241" y="60614"/>
                      <a:pt x="97692" y="107957"/>
                      <a:pt x="49879" y="128181"/>
                    </a:cubicBezTo>
                    <a:lnTo>
                      <a:pt x="0" y="13825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sp>
          <p:nvSpPr>
            <p:cNvPr id="183" name="Rectangle 182">
              <a:extLst>
                <a:ext uri="{FF2B5EF4-FFF2-40B4-BE49-F238E27FC236}">
                  <a16:creationId xmlns:a16="http://schemas.microsoft.com/office/drawing/2014/main" xmlns="" id="{F34DA66E-DF24-407C-9B52-107E866B6DB5}"/>
                </a:ext>
              </a:extLst>
            </p:cNvPr>
            <p:cNvSpPr/>
            <p:nvPr/>
          </p:nvSpPr>
          <p:spPr>
            <a:xfrm>
              <a:off x="741363" y="4248150"/>
              <a:ext cx="3495675" cy="25241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  <a:defRPr/>
              </a:pPr>
              <a:r>
                <a:rPr lang="en-GB" sz="900" b="1" kern="50" dirty="0">
                  <a:ea typeface="Calibri" panose="020F0502020204030204" pitchFamily="34" charset="0"/>
                  <a:cs typeface="Liberation Sans"/>
                </a:rPr>
                <a:t>A Pictogram to Show How the Children in KS2 Travel to School</a:t>
              </a:r>
            </a:p>
          </p:txBody>
        </p:sp>
      </p:grpSp>
      <p:grpSp>
        <p:nvGrpSpPr>
          <p:cNvPr id="238" name="Group 10">
            <a:extLst>
              <a:ext uri="{FF2B5EF4-FFF2-40B4-BE49-F238E27FC236}">
                <a16:creationId xmlns:a16="http://schemas.microsoft.com/office/drawing/2014/main" xmlns="" id="{582B7FB5-5DE2-49D6-B6A7-086F4E709643}"/>
              </a:ext>
            </a:extLst>
          </p:cNvPr>
          <p:cNvGrpSpPr>
            <a:grpSpLocks/>
          </p:cNvGrpSpPr>
          <p:nvPr/>
        </p:nvGrpSpPr>
        <p:grpSpPr bwMode="auto">
          <a:xfrm>
            <a:off x="3552666" y="2080852"/>
            <a:ext cx="1058862" cy="1420813"/>
            <a:chOff x="3512820" y="1673238"/>
            <a:chExt cx="1059180" cy="1420768"/>
          </a:xfrm>
        </p:grpSpPr>
        <p:sp>
          <p:nvSpPr>
            <p:cNvPr id="239" name="Rectangle 238">
              <a:extLst>
                <a:ext uri="{FF2B5EF4-FFF2-40B4-BE49-F238E27FC236}">
                  <a16:creationId xmlns:a16="http://schemas.microsoft.com/office/drawing/2014/main" xmlns="" id="{198F2C73-6E53-47B9-AF9F-65DEFB1565BE}"/>
                </a:ext>
              </a:extLst>
            </p:cNvPr>
            <p:cNvSpPr/>
            <p:nvPr/>
          </p:nvSpPr>
          <p:spPr>
            <a:xfrm>
              <a:off x="3512820" y="1673238"/>
              <a:ext cx="1059180" cy="1420768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E94D1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400" dirty="0">
                  <a:solidFill>
                    <a:schemeClr val="tx1"/>
                  </a:solidFill>
                </a:rPr>
                <a:t>Key:</a:t>
              </a:r>
            </a:p>
            <a:p>
              <a:pPr algn="ctr">
                <a:defRPr/>
              </a:pPr>
              <a:endParaRPr lang="en-GB" sz="1400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GB" sz="1400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GB" sz="1400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r>
                <a:rPr lang="en-GB" sz="1400" dirty="0">
                  <a:solidFill>
                    <a:schemeClr val="tx1"/>
                  </a:solidFill>
                </a:rPr>
                <a:t>= 2 children</a:t>
              </a:r>
            </a:p>
          </p:txBody>
        </p:sp>
        <p:sp>
          <p:nvSpPr>
            <p:cNvPr id="240" name="Oval 239">
              <a:extLst>
                <a:ext uri="{FF2B5EF4-FFF2-40B4-BE49-F238E27FC236}">
                  <a16:creationId xmlns:a16="http://schemas.microsoft.com/office/drawing/2014/main" xmlns="" id="{BD548A01-FD77-4CBB-BE85-7C7EABDCDF53}"/>
                </a:ext>
              </a:extLst>
            </p:cNvPr>
            <p:cNvSpPr/>
            <p:nvPr/>
          </p:nvSpPr>
          <p:spPr>
            <a:xfrm>
              <a:off x="3860586" y="2124074"/>
              <a:ext cx="368411" cy="369876"/>
            </a:xfrm>
            <a:prstGeom prst="ellipse">
              <a:avLst/>
            </a:prstGeom>
            <a:solidFill>
              <a:srgbClr val="E94D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grpSp>
        <p:nvGrpSpPr>
          <p:cNvPr id="241" name="Group 240"/>
          <p:cNvGrpSpPr/>
          <p:nvPr/>
        </p:nvGrpSpPr>
        <p:grpSpPr>
          <a:xfrm>
            <a:off x="695729" y="1309132"/>
            <a:ext cx="3494867" cy="2977741"/>
            <a:chOff x="695729" y="1309132"/>
            <a:chExt cx="3494867" cy="2977741"/>
          </a:xfrm>
        </p:grpSpPr>
        <p:grpSp>
          <p:nvGrpSpPr>
            <p:cNvPr id="242" name="Group 8">
              <a:extLst>
                <a:ext uri="{FF2B5EF4-FFF2-40B4-BE49-F238E27FC236}">
                  <a16:creationId xmlns:a16="http://schemas.microsoft.com/office/drawing/2014/main" xmlns="" id="{0C015D48-2449-497E-AEB7-9BE10EA6C29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47608" y="1513559"/>
              <a:ext cx="2509589" cy="2773314"/>
              <a:chOff x="658418" y="1458097"/>
              <a:chExt cx="3927055" cy="4340023"/>
            </a:xfrm>
          </p:grpSpPr>
          <p:grpSp>
            <p:nvGrpSpPr>
              <p:cNvPr id="244" name="Group 3">
                <a:extLst>
                  <a:ext uri="{FF2B5EF4-FFF2-40B4-BE49-F238E27FC236}">
                    <a16:creationId xmlns:a16="http://schemas.microsoft.com/office/drawing/2014/main" xmlns="" id="{F8925837-E44F-4FA6-95F1-E5F789438D5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82595" y="1458097"/>
                <a:ext cx="3682313" cy="527982"/>
                <a:chOff x="782595" y="1458097"/>
                <a:chExt cx="4194085" cy="601362"/>
              </a:xfrm>
            </p:grpSpPr>
            <p:sp>
              <p:nvSpPr>
                <p:cNvPr id="321" name="Rectangle 320">
                  <a:extLst>
                    <a:ext uri="{FF2B5EF4-FFF2-40B4-BE49-F238E27FC236}">
                      <a16:creationId xmlns:a16="http://schemas.microsoft.com/office/drawing/2014/main" xmlns="" id="{9865DC1D-13F2-4DA7-BFCD-29C21740962B}"/>
                    </a:ext>
                  </a:extLst>
                </p:cNvPr>
                <p:cNvSpPr/>
                <p:nvPr/>
              </p:nvSpPr>
              <p:spPr>
                <a:xfrm>
                  <a:off x="781945" y="1458097"/>
                  <a:ext cx="602034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22" name="Rectangle 321">
                  <a:extLst>
                    <a:ext uri="{FF2B5EF4-FFF2-40B4-BE49-F238E27FC236}">
                      <a16:creationId xmlns:a16="http://schemas.microsoft.com/office/drawing/2014/main" xmlns="" id="{C37470ED-4060-4703-89D1-778602960C57}"/>
                    </a:ext>
                  </a:extLst>
                </p:cNvPr>
                <p:cNvSpPr/>
                <p:nvPr/>
              </p:nvSpPr>
              <p:spPr>
                <a:xfrm>
                  <a:off x="1383978" y="1458097"/>
                  <a:ext cx="602032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23" name="Rectangle 322">
                  <a:extLst>
                    <a:ext uri="{FF2B5EF4-FFF2-40B4-BE49-F238E27FC236}">
                      <a16:creationId xmlns:a16="http://schemas.microsoft.com/office/drawing/2014/main" xmlns="" id="{B5324A8B-4B3D-47B5-9FB5-9C51D5CCAC13}"/>
                    </a:ext>
                  </a:extLst>
                </p:cNvPr>
                <p:cNvSpPr/>
                <p:nvPr/>
              </p:nvSpPr>
              <p:spPr>
                <a:xfrm>
                  <a:off x="1986010" y="1458097"/>
                  <a:ext cx="599258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24" name="Rectangle 323">
                  <a:extLst>
                    <a:ext uri="{FF2B5EF4-FFF2-40B4-BE49-F238E27FC236}">
                      <a16:creationId xmlns:a16="http://schemas.microsoft.com/office/drawing/2014/main" xmlns="" id="{00C64B36-D420-48F3-B13D-FADFD03EA97A}"/>
                    </a:ext>
                  </a:extLst>
                </p:cNvPr>
                <p:cNvSpPr/>
                <p:nvPr/>
              </p:nvSpPr>
              <p:spPr>
                <a:xfrm>
                  <a:off x="2579720" y="1458097"/>
                  <a:ext cx="602034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25" name="Rectangle 324">
                  <a:extLst>
                    <a:ext uri="{FF2B5EF4-FFF2-40B4-BE49-F238E27FC236}">
                      <a16:creationId xmlns:a16="http://schemas.microsoft.com/office/drawing/2014/main" xmlns="" id="{FB782CFC-6179-4E40-B95C-465209A9FAF1}"/>
                    </a:ext>
                  </a:extLst>
                </p:cNvPr>
                <p:cNvSpPr/>
                <p:nvPr/>
              </p:nvSpPr>
              <p:spPr>
                <a:xfrm>
                  <a:off x="3181754" y="1458097"/>
                  <a:ext cx="602032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26" name="Rectangle 325">
                  <a:extLst>
                    <a:ext uri="{FF2B5EF4-FFF2-40B4-BE49-F238E27FC236}">
                      <a16:creationId xmlns:a16="http://schemas.microsoft.com/office/drawing/2014/main" xmlns="" id="{83CCFE0D-F5EC-4CE1-B76A-B693E6EDB105}"/>
                    </a:ext>
                  </a:extLst>
                </p:cNvPr>
                <p:cNvSpPr/>
                <p:nvPr/>
              </p:nvSpPr>
              <p:spPr>
                <a:xfrm>
                  <a:off x="3783785" y="1458097"/>
                  <a:ext cx="599258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27" name="Rectangle 326">
                  <a:extLst>
                    <a:ext uri="{FF2B5EF4-FFF2-40B4-BE49-F238E27FC236}">
                      <a16:creationId xmlns:a16="http://schemas.microsoft.com/office/drawing/2014/main" xmlns="" id="{77A41EA9-06F6-4772-ABF2-80354CAFB56D}"/>
                    </a:ext>
                  </a:extLst>
                </p:cNvPr>
                <p:cNvSpPr/>
                <p:nvPr/>
              </p:nvSpPr>
              <p:spPr>
                <a:xfrm>
                  <a:off x="4374722" y="1458097"/>
                  <a:ext cx="602032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grpSp>
            <p:nvGrpSpPr>
              <p:cNvPr id="245" name="Group 26">
                <a:extLst>
                  <a:ext uri="{FF2B5EF4-FFF2-40B4-BE49-F238E27FC236}">
                    <a16:creationId xmlns:a16="http://schemas.microsoft.com/office/drawing/2014/main" xmlns="" id="{2FED30CF-944B-40B9-BC7F-FE2FF0948E72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83498" y="1986079"/>
                <a:ext cx="3682313" cy="527982"/>
                <a:chOff x="782595" y="1458097"/>
                <a:chExt cx="4194085" cy="601362"/>
              </a:xfrm>
            </p:grpSpPr>
            <p:sp>
              <p:nvSpPr>
                <p:cNvPr id="314" name="Rectangle 313">
                  <a:extLst>
                    <a:ext uri="{FF2B5EF4-FFF2-40B4-BE49-F238E27FC236}">
                      <a16:creationId xmlns:a16="http://schemas.microsoft.com/office/drawing/2014/main" xmlns="" id="{FF0D2ADC-AF5D-46C9-B45A-AB7302A1980A}"/>
                    </a:ext>
                  </a:extLst>
                </p:cNvPr>
                <p:cNvSpPr/>
                <p:nvPr/>
              </p:nvSpPr>
              <p:spPr>
                <a:xfrm>
                  <a:off x="783691" y="1458807"/>
                  <a:ext cx="602032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15" name="Rectangle 314">
                  <a:extLst>
                    <a:ext uri="{FF2B5EF4-FFF2-40B4-BE49-F238E27FC236}">
                      <a16:creationId xmlns:a16="http://schemas.microsoft.com/office/drawing/2014/main" xmlns="" id="{7E517212-ED51-46A9-912F-6132FA630AC3}"/>
                    </a:ext>
                  </a:extLst>
                </p:cNvPr>
                <p:cNvSpPr/>
                <p:nvPr/>
              </p:nvSpPr>
              <p:spPr>
                <a:xfrm>
                  <a:off x="1385723" y="1458807"/>
                  <a:ext cx="599258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16" name="Rectangle 315">
                  <a:extLst>
                    <a:ext uri="{FF2B5EF4-FFF2-40B4-BE49-F238E27FC236}">
                      <a16:creationId xmlns:a16="http://schemas.microsoft.com/office/drawing/2014/main" xmlns="" id="{A33DE060-65EC-4434-8F0A-7879DA5AB984}"/>
                    </a:ext>
                  </a:extLst>
                </p:cNvPr>
                <p:cNvSpPr/>
                <p:nvPr/>
              </p:nvSpPr>
              <p:spPr>
                <a:xfrm>
                  <a:off x="1984981" y="1458807"/>
                  <a:ext cx="602034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17" name="Rectangle 316">
                  <a:extLst>
                    <a:ext uri="{FF2B5EF4-FFF2-40B4-BE49-F238E27FC236}">
                      <a16:creationId xmlns:a16="http://schemas.microsoft.com/office/drawing/2014/main" xmlns="" id="{FD975E43-9290-46FD-BC16-ADB7C6D9269A}"/>
                    </a:ext>
                  </a:extLst>
                </p:cNvPr>
                <p:cNvSpPr/>
                <p:nvPr/>
              </p:nvSpPr>
              <p:spPr>
                <a:xfrm>
                  <a:off x="2581466" y="1458807"/>
                  <a:ext cx="599258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18" name="Rectangle 317">
                  <a:extLst>
                    <a:ext uri="{FF2B5EF4-FFF2-40B4-BE49-F238E27FC236}">
                      <a16:creationId xmlns:a16="http://schemas.microsoft.com/office/drawing/2014/main" xmlns="" id="{CCFCD696-6D8E-46A0-B40B-6D4A2150D040}"/>
                    </a:ext>
                  </a:extLst>
                </p:cNvPr>
                <p:cNvSpPr/>
                <p:nvPr/>
              </p:nvSpPr>
              <p:spPr>
                <a:xfrm>
                  <a:off x="3180724" y="1458807"/>
                  <a:ext cx="602032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19" name="Rectangle 318">
                  <a:extLst>
                    <a:ext uri="{FF2B5EF4-FFF2-40B4-BE49-F238E27FC236}">
                      <a16:creationId xmlns:a16="http://schemas.microsoft.com/office/drawing/2014/main" xmlns="" id="{704FD25A-968C-4567-91C9-9D34260F7A23}"/>
                    </a:ext>
                  </a:extLst>
                </p:cNvPr>
                <p:cNvSpPr/>
                <p:nvPr/>
              </p:nvSpPr>
              <p:spPr>
                <a:xfrm>
                  <a:off x="3782756" y="1458807"/>
                  <a:ext cx="602034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20" name="Rectangle 319">
                  <a:extLst>
                    <a:ext uri="{FF2B5EF4-FFF2-40B4-BE49-F238E27FC236}">
                      <a16:creationId xmlns:a16="http://schemas.microsoft.com/office/drawing/2014/main" xmlns="" id="{ECE7F484-62A5-486B-B3ED-BEC07416A654}"/>
                    </a:ext>
                  </a:extLst>
                </p:cNvPr>
                <p:cNvSpPr/>
                <p:nvPr/>
              </p:nvSpPr>
              <p:spPr>
                <a:xfrm>
                  <a:off x="4373692" y="1458807"/>
                  <a:ext cx="602032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grpSp>
            <p:nvGrpSpPr>
              <p:cNvPr id="246" name="Group 34">
                <a:extLst>
                  <a:ext uri="{FF2B5EF4-FFF2-40B4-BE49-F238E27FC236}">
                    <a16:creationId xmlns:a16="http://schemas.microsoft.com/office/drawing/2014/main" xmlns="" id="{06A32137-8B29-41B0-93D4-C120E6B4E535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84401" y="2514061"/>
                <a:ext cx="3682313" cy="527982"/>
                <a:chOff x="782595" y="1458097"/>
                <a:chExt cx="4194085" cy="601362"/>
              </a:xfrm>
            </p:grpSpPr>
            <p:sp>
              <p:nvSpPr>
                <p:cNvPr id="307" name="Rectangle 306">
                  <a:extLst>
                    <a:ext uri="{FF2B5EF4-FFF2-40B4-BE49-F238E27FC236}">
                      <a16:creationId xmlns:a16="http://schemas.microsoft.com/office/drawing/2014/main" xmlns="" id="{2A973B4D-EC0C-4486-B086-DD6AA1A4B343}"/>
                    </a:ext>
                  </a:extLst>
                </p:cNvPr>
                <p:cNvSpPr/>
                <p:nvPr/>
              </p:nvSpPr>
              <p:spPr>
                <a:xfrm>
                  <a:off x="782663" y="1456744"/>
                  <a:ext cx="602032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08" name="Rectangle 307">
                  <a:extLst>
                    <a:ext uri="{FF2B5EF4-FFF2-40B4-BE49-F238E27FC236}">
                      <a16:creationId xmlns:a16="http://schemas.microsoft.com/office/drawing/2014/main" xmlns="" id="{40B412C1-7E2A-4667-AD08-F9F9A59F4D91}"/>
                    </a:ext>
                  </a:extLst>
                </p:cNvPr>
                <p:cNvSpPr/>
                <p:nvPr/>
              </p:nvSpPr>
              <p:spPr>
                <a:xfrm>
                  <a:off x="1384695" y="1456744"/>
                  <a:ext cx="602034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09" name="Rectangle 308">
                  <a:extLst>
                    <a:ext uri="{FF2B5EF4-FFF2-40B4-BE49-F238E27FC236}">
                      <a16:creationId xmlns:a16="http://schemas.microsoft.com/office/drawing/2014/main" xmlns="" id="{28E652AE-6D14-4FA7-BABA-5200B78D9303}"/>
                    </a:ext>
                  </a:extLst>
                </p:cNvPr>
                <p:cNvSpPr/>
                <p:nvPr/>
              </p:nvSpPr>
              <p:spPr>
                <a:xfrm>
                  <a:off x="1986729" y="1456744"/>
                  <a:ext cx="599258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10" name="Rectangle 309">
                  <a:extLst>
                    <a:ext uri="{FF2B5EF4-FFF2-40B4-BE49-F238E27FC236}">
                      <a16:creationId xmlns:a16="http://schemas.microsoft.com/office/drawing/2014/main" xmlns="" id="{80CFB78D-C1BD-4D80-AF7A-F666A1814D56}"/>
                    </a:ext>
                  </a:extLst>
                </p:cNvPr>
                <p:cNvSpPr/>
                <p:nvPr/>
              </p:nvSpPr>
              <p:spPr>
                <a:xfrm>
                  <a:off x="2580438" y="1456744"/>
                  <a:ext cx="602032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11" name="Rectangle 310">
                  <a:extLst>
                    <a:ext uri="{FF2B5EF4-FFF2-40B4-BE49-F238E27FC236}">
                      <a16:creationId xmlns:a16="http://schemas.microsoft.com/office/drawing/2014/main" xmlns="" id="{E376B9B5-AA32-4575-9642-1CADFEE2C789}"/>
                    </a:ext>
                  </a:extLst>
                </p:cNvPr>
                <p:cNvSpPr/>
                <p:nvPr/>
              </p:nvSpPr>
              <p:spPr>
                <a:xfrm>
                  <a:off x="3182470" y="1456744"/>
                  <a:ext cx="602034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12" name="Rectangle 311">
                  <a:extLst>
                    <a:ext uri="{FF2B5EF4-FFF2-40B4-BE49-F238E27FC236}">
                      <a16:creationId xmlns:a16="http://schemas.microsoft.com/office/drawing/2014/main" xmlns="" id="{B004862B-3FA2-4BB1-92EF-C2A6621162EC}"/>
                    </a:ext>
                  </a:extLst>
                </p:cNvPr>
                <p:cNvSpPr/>
                <p:nvPr/>
              </p:nvSpPr>
              <p:spPr>
                <a:xfrm>
                  <a:off x="3784504" y="1456744"/>
                  <a:ext cx="599258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13" name="Rectangle 312">
                  <a:extLst>
                    <a:ext uri="{FF2B5EF4-FFF2-40B4-BE49-F238E27FC236}">
                      <a16:creationId xmlns:a16="http://schemas.microsoft.com/office/drawing/2014/main" xmlns="" id="{74436A82-4A47-4AEB-B800-1FA2761EF99F}"/>
                    </a:ext>
                  </a:extLst>
                </p:cNvPr>
                <p:cNvSpPr/>
                <p:nvPr/>
              </p:nvSpPr>
              <p:spPr>
                <a:xfrm>
                  <a:off x="4375438" y="1456744"/>
                  <a:ext cx="602034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grpSp>
            <p:nvGrpSpPr>
              <p:cNvPr id="247" name="Group 42">
                <a:extLst>
                  <a:ext uri="{FF2B5EF4-FFF2-40B4-BE49-F238E27FC236}">
                    <a16:creationId xmlns:a16="http://schemas.microsoft.com/office/drawing/2014/main" xmlns="" id="{80E87D9E-E7F9-4235-82E9-1F8E429ABE63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85304" y="3042043"/>
                <a:ext cx="3682313" cy="527982"/>
                <a:chOff x="782595" y="1458097"/>
                <a:chExt cx="4194085" cy="601362"/>
              </a:xfrm>
            </p:grpSpPr>
            <p:sp>
              <p:nvSpPr>
                <p:cNvPr id="300" name="Rectangle 299">
                  <a:extLst>
                    <a:ext uri="{FF2B5EF4-FFF2-40B4-BE49-F238E27FC236}">
                      <a16:creationId xmlns:a16="http://schemas.microsoft.com/office/drawing/2014/main" xmlns="" id="{279E289A-C25B-4B3F-83D0-EB961458AF1B}"/>
                    </a:ext>
                  </a:extLst>
                </p:cNvPr>
                <p:cNvSpPr/>
                <p:nvPr/>
              </p:nvSpPr>
              <p:spPr>
                <a:xfrm>
                  <a:off x="781634" y="1457456"/>
                  <a:ext cx="602032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01" name="Rectangle 300">
                  <a:extLst>
                    <a:ext uri="{FF2B5EF4-FFF2-40B4-BE49-F238E27FC236}">
                      <a16:creationId xmlns:a16="http://schemas.microsoft.com/office/drawing/2014/main" xmlns="" id="{D763DDC4-529D-437D-A2BD-E1F7F0201DFB}"/>
                    </a:ext>
                  </a:extLst>
                </p:cNvPr>
                <p:cNvSpPr/>
                <p:nvPr/>
              </p:nvSpPr>
              <p:spPr>
                <a:xfrm>
                  <a:off x="1383666" y="1457456"/>
                  <a:ext cx="602034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02" name="Rectangle 301">
                  <a:extLst>
                    <a:ext uri="{FF2B5EF4-FFF2-40B4-BE49-F238E27FC236}">
                      <a16:creationId xmlns:a16="http://schemas.microsoft.com/office/drawing/2014/main" xmlns="" id="{3346789A-3492-4B15-898E-0B36A5DF9C6F}"/>
                    </a:ext>
                  </a:extLst>
                </p:cNvPr>
                <p:cNvSpPr/>
                <p:nvPr/>
              </p:nvSpPr>
              <p:spPr>
                <a:xfrm>
                  <a:off x="1985699" y="1457456"/>
                  <a:ext cx="599258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03" name="Rectangle 302">
                  <a:extLst>
                    <a:ext uri="{FF2B5EF4-FFF2-40B4-BE49-F238E27FC236}">
                      <a16:creationId xmlns:a16="http://schemas.microsoft.com/office/drawing/2014/main" xmlns="" id="{E25561AE-2022-43FA-AEEF-305BC4F767C9}"/>
                    </a:ext>
                  </a:extLst>
                </p:cNvPr>
                <p:cNvSpPr/>
                <p:nvPr/>
              </p:nvSpPr>
              <p:spPr>
                <a:xfrm>
                  <a:off x="2579409" y="1457456"/>
                  <a:ext cx="602032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04" name="Rectangle 303">
                  <a:extLst>
                    <a:ext uri="{FF2B5EF4-FFF2-40B4-BE49-F238E27FC236}">
                      <a16:creationId xmlns:a16="http://schemas.microsoft.com/office/drawing/2014/main" xmlns="" id="{584D0378-3B2E-49FA-A3D7-1B4AB0461DAC}"/>
                    </a:ext>
                  </a:extLst>
                </p:cNvPr>
                <p:cNvSpPr/>
                <p:nvPr/>
              </p:nvSpPr>
              <p:spPr>
                <a:xfrm>
                  <a:off x="3181441" y="1457456"/>
                  <a:ext cx="602034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05" name="Rectangle 304">
                  <a:extLst>
                    <a:ext uri="{FF2B5EF4-FFF2-40B4-BE49-F238E27FC236}">
                      <a16:creationId xmlns:a16="http://schemas.microsoft.com/office/drawing/2014/main" xmlns="" id="{A479E40E-89DC-41D1-A1D3-94F2A8ACA91E}"/>
                    </a:ext>
                  </a:extLst>
                </p:cNvPr>
                <p:cNvSpPr/>
                <p:nvPr/>
              </p:nvSpPr>
              <p:spPr>
                <a:xfrm>
                  <a:off x="3783474" y="1457456"/>
                  <a:ext cx="599258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06" name="Rectangle 305">
                  <a:extLst>
                    <a:ext uri="{FF2B5EF4-FFF2-40B4-BE49-F238E27FC236}">
                      <a16:creationId xmlns:a16="http://schemas.microsoft.com/office/drawing/2014/main" xmlns="" id="{0897FA21-FACD-4CFC-B62F-31BED5BD1893}"/>
                    </a:ext>
                  </a:extLst>
                </p:cNvPr>
                <p:cNvSpPr/>
                <p:nvPr/>
              </p:nvSpPr>
              <p:spPr>
                <a:xfrm>
                  <a:off x="4374409" y="1457456"/>
                  <a:ext cx="602034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grpSp>
            <p:nvGrpSpPr>
              <p:cNvPr id="248" name="Group 50">
                <a:extLst>
                  <a:ext uri="{FF2B5EF4-FFF2-40B4-BE49-F238E27FC236}">
                    <a16:creationId xmlns:a16="http://schemas.microsoft.com/office/drawing/2014/main" xmlns="" id="{7BFC5B3D-BAF4-4D17-82AF-EBB024737E3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86207" y="3570025"/>
                <a:ext cx="3682313" cy="527982"/>
                <a:chOff x="782595" y="1458097"/>
                <a:chExt cx="4194085" cy="601362"/>
              </a:xfrm>
            </p:grpSpPr>
            <p:sp>
              <p:nvSpPr>
                <p:cNvPr id="293" name="Rectangle 292">
                  <a:extLst>
                    <a:ext uri="{FF2B5EF4-FFF2-40B4-BE49-F238E27FC236}">
                      <a16:creationId xmlns:a16="http://schemas.microsoft.com/office/drawing/2014/main" xmlns="" id="{EE3B20E8-E091-4B1C-B3B3-5F8246002D5C}"/>
                    </a:ext>
                  </a:extLst>
                </p:cNvPr>
                <p:cNvSpPr/>
                <p:nvPr/>
              </p:nvSpPr>
              <p:spPr>
                <a:xfrm>
                  <a:off x="783378" y="1458165"/>
                  <a:ext cx="602034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94" name="Rectangle 293">
                  <a:extLst>
                    <a:ext uri="{FF2B5EF4-FFF2-40B4-BE49-F238E27FC236}">
                      <a16:creationId xmlns:a16="http://schemas.microsoft.com/office/drawing/2014/main" xmlns="" id="{34252032-EAD6-475C-92EF-3D2F417547AC}"/>
                    </a:ext>
                  </a:extLst>
                </p:cNvPr>
                <p:cNvSpPr/>
                <p:nvPr/>
              </p:nvSpPr>
              <p:spPr>
                <a:xfrm>
                  <a:off x="1385412" y="1458165"/>
                  <a:ext cx="599258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95" name="Rectangle 294">
                  <a:extLst>
                    <a:ext uri="{FF2B5EF4-FFF2-40B4-BE49-F238E27FC236}">
                      <a16:creationId xmlns:a16="http://schemas.microsoft.com/office/drawing/2014/main" xmlns="" id="{7B54DA48-9A93-4535-B4A8-216342D21A6F}"/>
                    </a:ext>
                  </a:extLst>
                </p:cNvPr>
                <p:cNvSpPr/>
                <p:nvPr/>
              </p:nvSpPr>
              <p:spPr>
                <a:xfrm>
                  <a:off x="1984670" y="1458165"/>
                  <a:ext cx="602032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96" name="Rectangle 295">
                  <a:extLst>
                    <a:ext uri="{FF2B5EF4-FFF2-40B4-BE49-F238E27FC236}">
                      <a16:creationId xmlns:a16="http://schemas.microsoft.com/office/drawing/2014/main" xmlns="" id="{78ECF9A3-90F1-43F9-B76A-B9AC43D725AC}"/>
                    </a:ext>
                  </a:extLst>
                </p:cNvPr>
                <p:cNvSpPr/>
                <p:nvPr/>
              </p:nvSpPr>
              <p:spPr>
                <a:xfrm>
                  <a:off x="2581153" y="1458165"/>
                  <a:ext cx="599258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97" name="Rectangle 296">
                  <a:extLst>
                    <a:ext uri="{FF2B5EF4-FFF2-40B4-BE49-F238E27FC236}">
                      <a16:creationId xmlns:a16="http://schemas.microsoft.com/office/drawing/2014/main" xmlns="" id="{BB36F374-5448-4060-9D33-9C70C9A32EFC}"/>
                    </a:ext>
                  </a:extLst>
                </p:cNvPr>
                <p:cNvSpPr/>
                <p:nvPr/>
              </p:nvSpPr>
              <p:spPr>
                <a:xfrm>
                  <a:off x="3180411" y="1458165"/>
                  <a:ext cx="602034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98" name="Rectangle 297">
                  <a:extLst>
                    <a:ext uri="{FF2B5EF4-FFF2-40B4-BE49-F238E27FC236}">
                      <a16:creationId xmlns:a16="http://schemas.microsoft.com/office/drawing/2014/main" xmlns="" id="{052EE006-AA2B-47FC-98DA-71BD0AB5F0A4}"/>
                    </a:ext>
                  </a:extLst>
                </p:cNvPr>
                <p:cNvSpPr/>
                <p:nvPr/>
              </p:nvSpPr>
              <p:spPr>
                <a:xfrm>
                  <a:off x="3782445" y="1458165"/>
                  <a:ext cx="602032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99" name="Rectangle 298">
                  <a:extLst>
                    <a:ext uri="{FF2B5EF4-FFF2-40B4-BE49-F238E27FC236}">
                      <a16:creationId xmlns:a16="http://schemas.microsoft.com/office/drawing/2014/main" xmlns="" id="{0BD22630-E306-40AD-B95A-12FD668DD4EC}"/>
                    </a:ext>
                  </a:extLst>
                </p:cNvPr>
                <p:cNvSpPr/>
                <p:nvPr/>
              </p:nvSpPr>
              <p:spPr>
                <a:xfrm>
                  <a:off x="4373379" y="1458165"/>
                  <a:ext cx="602034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grpSp>
            <p:nvGrpSpPr>
              <p:cNvPr id="249" name="Group 58">
                <a:extLst>
                  <a:ext uri="{FF2B5EF4-FFF2-40B4-BE49-F238E27FC236}">
                    <a16:creationId xmlns:a16="http://schemas.microsoft.com/office/drawing/2014/main" xmlns="" id="{07C6FA6A-4C6F-4102-91BC-F7ECA170A87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87110" y="4098007"/>
                <a:ext cx="3682313" cy="527982"/>
                <a:chOff x="782595" y="1458097"/>
                <a:chExt cx="4194085" cy="601362"/>
              </a:xfrm>
            </p:grpSpPr>
            <p:sp>
              <p:nvSpPr>
                <p:cNvPr id="286" name="Rectangle 285">
                  <a:extLst>
                    <a:ext uri="{FF2B5EF4-FFF2-40B4-BE49-F238E27FC236}">
                      <a16:creationId xmlns:a16="http://schemas.microsoft.com/office/drawing/2014/main" xmlns="" id="{0A19B19F-DE41-49CA-A28C-033150ECDFD9}"/>
                    </a:ext>
                  </a:extLst>
                </p:cNvPr>
                <p:cNvSpPr/>
                <p:nvPr/>
              </p:nvSpPr>
              <p:spPr>
                <a:xfrm>
                  <a:off x="782350" y="1458876"/>
                  <a:ext cx="602034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87" name="Rectangle 286">
                  <a:extLst>
                    <a:ext uri="{FF2B5EF4-FFF2-40B4-BE49-F238E27FC236}">
                      <a16:creationId xmlns:a16="http://schemas.microsoft.com/office/drawing/2014/main" xmlns="" id="{FB90F55A-2017-409A-B93D-2F13C6902A82}"/>
                    </a:ext>
                  </a:extLst>
                </p:cNvPr>
                <p:cNvSpPr/>
                <p:nvPr/>
              </p:nvSpPr>
              <p:spPr>
                <a:xfrm>
                  <a:off x="1384384" y="1458876"/>
                  <a:ext cx="602032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88" name="Rectangle 287">
                  <a:extLst>
                    <a:ext uri="{FF2B5EF4-FFF2-40B4-BE49-F238E27FC236}">
                      <a16:creationId xmlns:a16="http://schemas.microsoft.com/office/drawing/2014/main" xmlns="" id="{888B493A-E913-4E4A-8DCA-E8B69C598687}"/>
                    </a:ext>
                  </a:extLst>
                </p:cNvPr>
                <p:cNvSpPr/>
                <p:nvPr/>
              </p:nvSpPr>
              <p:spPr>
                <a:xfrm>
                  <a:off x="1986416" y="1458876"/>
                  <a:ext cx="599258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89" name="Rectangle 288">
                  <a:extLst>
                    <a:ext uri="{FF2B5EF4-FFF2-40B4-BE49-F238E27FC236}">
                      <a16:creationId xmlns:a16="http://schemas.microsoft.com/office/drawing/2014/main" xmlns="" id="{928BC784-274F-4EBF-8D11-87D399EF9E79}"/>
                    </a:ext>
                  </a:extLst>
                </p:cNvPr>
                <p:cNvSpPr/>
                <p:nvPr/>
              </p:nvSpPr>
              <p:spPr>
                <a:xfrm>
                  <a:off x="2580125" y="1458876"/>
                  <a:ext cx="602034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90" name="Rectangle 289">
                  <a:extLst>
                    <a:ext uri="{FF2B5EF4-FFF2-40B4-BE49-F238E27FC236}">
                      <a16:creationId xmlns:a16="http://schemas.microsoft.com/office/drawing/2014/main" xmlns="" id="{5F73840F-044C-4B66-BB2D-503F7B28DD81}"/>
                    </a:ext>
                  </a:extLst>
                </p:cNvPr>
                <p:cNvSpPr/>
                <p:nvPr/>
              </p:nvSpPr>
              <p:spPr>
                <a:xfrm>
                  <a:off x="3182159" y="1458876"/>
                  <a:ext cx="602032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91" name="Rectangle 290">
                  <a:extLst>
                    <a:ext uri="{FF2B5EF4-FFF2-40B4-BE49-F238E27FC236}">
                      <a16:creationId xmlns:a16="http://schemas.microsoft.com/office/drawing/2014/main" xmlns="" id="{0928D7B7-7EF3-49D6-97FD-620142A63BE3}"/>
                    </a:ext>
                  </a:extLst>
                </p:cNvPr>
                <p:cNvSpPr/>
                <p:nvPr/>
              </p:nvSpPr>
              <p:spPr>
                <a:xfrm>
                  <a:off x="3784191" y="1458876"/>
                  <a:ext cx="599258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92" name="Rectangle 291">
                  <a:extLst>
                    <a:ext uri="{FF2B5EF4-FFF2-40B4-BE49-F238E27FC236}">
                      <a16:creationId xmlns:a16="http://schemas.microsoft.com/office/drawing/2014/main" xmlns="" id="{62D8934A-75ED-4706-AD74-2EE562AD7522}"/>
                    </a:ext>
                  </a:extLst>
                </p:cNvPr>
                <p:cNvSpPr/>
                <p:nvPr/>
              </p:nvSpPr>
              <p:spPr>
                <a:xfrm>
                  <a:off x="4375127" y="1458876"/>
                  <a:ext cx="602032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grpSp>
            <p:nvGrpSpPr>
              <p:cNvPr id="250" name="Group 66">
                <a:extLst>
                  <a:ext uri="{FF2B5EF4-FFF2-40B4-BE49-F238E27FC236}">
                    <a16:creationId xmlns:a16="http://schemas.microsoft.com/office/drawing/2014/main" xmlns="" id="{845AB2C7-E1BC-493D-9B7D-DA6FB3BA832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88013" y="4625989"/>
                <a:ext cx="3682313" cy="527982"/>
                <a:chOff x="782595" y="1458097"/>
                <a:chExt cx="4194085" cy="601362"/>
              </a:xfrm>
            </p:grpSpPr>
            <p:sp>
              <p:nvSpPr>
                <p:cNvPr id="279" name="Rectangle 278">
                  <a:extLst>
                    <a:ext uri="{FF2B5EF4-FFF2-40B4-BE49-F238E27FC236}">
                      <a16:creationId xmlns:a16="http://schemas.microsoft.com/office/drawing/2014/main" xmlns="" id="{33D0B7BB-E738-4004-B61A-755B4B36866A}"/>
                    </a:ext>
                  </a:extLst>
                </p:cNvPr>
                <p:cNvSpPr/>
                <p:nvPr/>
              </p:nvSpPr>
              <p:spPr>
                <a:xfrm>
                  <a:off x="781321" y="1456814"/>
                  <a:ext cx="602034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80" name="Rectangle 279">
                  <a:extLst>
                    <a:ext uri="{FF2B5EF4-FFF2-40B4-BE49-F238E27FC236}">
                      <a16:creationId xmlns:a16="http://schemas.microsoft.com/office/drawing/2014/main" xmlns="" id="{63A2B0E8-366D-4E6B-8B8A-13D43C830774}"/>
                    </a:ext>
                  </a:extLst>
                </p:cNvPr>
                <p:cNvSpPr/>
                <p:nvPr/>
              </p:nvSpPr>
              <p:spPr>
                <a:xfrm>
                  <a:off x="1383355" y="1456814"/>
                  <a:ext cx="602032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81" name="Rectangle 280">
                  <a:extLst>
                    <a:ext uri="{FF2B5EF4-FFF2-40B4-BE49-F238E27FC236}">
                      <a16:creationId xmlns:a16="http://schemas.microsoft.com/office/drawing/2014/main" xmlns="" id="{F184189C-2FBF-48A2-A220-CEA549D4C2CC}"/>
                    </a:ext>
                  </a:extLst>
                </p:cNvPr>
                <p:cNvSpPr/>
                <p:nvPr/>
              </p:nvSpPr>
              <p:spPr>
                <a:xfrm>
                  <a:off x="1985386" y="1456814"/>
                  <a:ext cx="599258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82" name="Rectangle 281">
                  <a:extLst>
                    <a:ext uri="{FF2B5EF4-FFF2-40B4-BE49-F238E27FC236}">
                      <a16:creationId xmlns:a16="http://schemas.microsoft.com/office/drawing/2014/main" xmlns="" id="{5B13C017-BE06-47B8-99B9-C37B9D2448A0}"/>
                    </a:ext>
                  </a:extLst>
                </p:cNvPr>
                <p:cNvSpPr/>
                <p:nvPr/>
              </p:nvSpPr>
              <p:spPr>
                <a:xfrm>
                  <a:off x="2579096" y="1456814"/>
                  <a:ext cx="602034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83" name="Rectangle 282">
                  <a:extLst>
                    <a:ext uri="{FF2B5EF4-FFF2-40B4-BE49-F238E27FC236}">
                      <a16:creationId xmlns:a16="http://schemas.microsoft.com/office/drawing/2014/main" xmlns="" id="{E1F7F907-49FD-4343-8CF2-6713274BAAB8}"/>
                    </a:ext>
                  </a:extLst>
                </p:cNvPr>
                <p:cNvSpPr/>
                <p:nvPr/>
              </p:nvSpPr>
              <p:spPr>
                <a:xfrm>
                  <a:off x="3181130" y="1456814"/>
                  <a:ext cx="602032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84" name="Rectangle 283">
                  <a:extLst>
                    <a:ext uri="{FF2B5EF4-FFF2-40B4-BE49-F238E27FC236}">
                      <a16:creationId xmlns:a16="http://schemas.microsoft.com/office/drawing/2014/main" xmlns="" id="{20C2688D-921D-4DA6-A5CC-686D1C5805C7}"/>
                    </a:ext>
                  </a:extLst>
                </p:cNvPr>
                <p:cNvSpPr/>
                <p:nvPr/>
              </p:nvSpPr>
              <p:spPr>
                <a:xfrm>
                  <a:off x="3783161" y="1456814"/>
                  <a:ext cx="599258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85" name="Rectangle 284">
                  <a:extLst>
                    <a:ext uri="{FF2B5EF4-FFF2-40B4-BE49-F238E27FC236}">
                      <a16:creationId xmlns:a16="http://schemas.microsoft.com/office/drawing/2014/main" xmlns="" id="{77AE33BF-E4FB-4BB7-B2B5-04F9BF36019B}"/>
                    </a:ext>
                  </a:extLst>
                </p:cNvPr>
                <p:cNvSpPr/>
                <p:nvPr/>
              </p:nvSpPr>
              <p:spPr>
                <a:xfrm>
                  <a:off x="4374098" y="1456814"/>
                  <a:ext cx="602032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sp>
            <p:nvSpPr>
              <p:cNvPr id="251" name="Rectangle 250">
                <a:extLst>
                  <a:ext uri="{FF2B5EF4-FFF2-40B4-BE49-F238E27FC236}">
                    <a16:creationId xmlns:a16="http://schemas.microsoft.com/office/drawing/2014/main" xmlns="" id="{BD0A968E-6B70-44B4-A1F4-4A3420241927}"/>
                  </a:ext>
                </a:extLst>
              </p:cNvPr>
              <p:cNvSpPr/>
              <p:nvPr/>
            </p:nvSpPr>
            <p:spPr>
              <a:xfrm>
                <a:off x="658418" y="5153469"/>
                <a:ext cx="697841" cy="39374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Walk</a:t>
                </a:r>
              </a:p>
            </p:txBody>
          </p:sp>
          <p:sp>
            <p:nvSpPr>
              <p:cNvPr id="252" name="Rectangle 251">
                <a:extLst>
                  <a:ext uri="{FF2B5EF4-FFF2-40B4-BE49-F238E27FC236}">
                    <a16:creationId xmlns:a16="http://schemas.microsoft.com/office/drawing/2014/main" xmlns="" id="{546F33C9-B0F8-4824-BB85-37A633D82DF7}"/>
                  </a:ext>
                </a:extLst>
              </p:cNvPr>
              <p:cNvSpPr/>
              <p:nvPr/>
            </p:nvSpPr>
            <p:spPr>
              <a:xfrm>
                <a:off x="1113026" y="5153469"/>
                <a:ext cx="843328" cy="39374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Bicycle</a:t>
                </a:r>
              </a:p>
            </p:txBody>
          </p:sp>
          <p:sp>
            <p:nvSpPr>
              <p:cNvPr id="253" name="Rectangle 252">
                <a:extLst>
                  <a:ext uri="{FF2B5EF4-FFF2-40B4-BE49-F238E27FC236}">
                    <a16:creationId xmlns:a16="http://schemas.microsoft.com/office/drawing/2014/main" xmlns="" id="{E994E4C7-20FC-4AC9-9A47-D8AF7D6285D4}"/>
                  </a:ext>
                </a:extLst>
              </p:cNvPr>
              <p:cNvSpPr/>
              <p:nvPr/>
            </p:nvSpPr>
            <p:spPr>
              <a:xfrm>
                <a:off x="1802629" y="5153469"/>
                <a:ext cx="572421" cy="39374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Car</a:t>
                </a:r>
              </a:p>
            </p:txBody>
          </p:sp>
          <p:sp>
            <p:nvSpPr>
              <p:cNvPr id="254" name="Rectangle 253">
                <a:extLst>
                  <a:ext uri="{FF2B5EF4-FFF2-40B4-BE49-F238E27FC236}">
                    <a16:creationId xmlns:a16="http://schemas.microsoft.com/office/drawing/2014/main" xmlns="" id="{2CE7D09C-7DBE-460A-A22B-ABF1E1913CAF}"/>
                  </a:ext>
                </a:extLst>
              </p:cNvPr>
              <p:cNvSpPr/>
              <p:nvPr/>
            </p:nvSpPr>
            <p:spPr>
              <a:xfrm>
                <a:off x="2353087" y="5153469"/>
                <a:ext cx="574927" cy="39374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Bus</a:t>
                </a:r>
              </a:p>
            </p:txBody>
          </p:sp>
          <p:sp>
            <p:nvSpPr>
              <p:cNvPr id="255" name="Rectangle 254">
                <a:extLst>
                  <a:ext uri="{FF2B5EF4-FFF2-40B4-BE49-F238E27FC236}">
                    <a16:creationId xmlns:a16="http://schemas.microsoft.com/office/drawing/2014/main" xmlns="" id="{93FF1CDB-33DF-47BD-932A-4EA69CF5B8C4}"/>
                  </a:ext>
                </a:extLst>
              </p:cNvPr>
              <p:cNvSpPr/>
              <p:nvPr/>
            </p:nvSpPr>
            <p:spPr>
              <a:xfrm>
                <a:off x="2829725" y="5153469"/>
                <a:ext cx="712891" cy="39374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Tram</a:t>
                </a:r>
              </a:p>
            </p:txBody>
          </p:sp>
          <p:sp>
            <p:nvSpPr>
              <p:cNvPr id="256" name="Rectangle 255">
                <a:extLst>
                  <a:ext uri="{FF2B5EF4-FFF2-40B4-BE49-F238E27FC236}">
                    <a16:creationId xmlns:a16="http://schemas.microsoft.com/office/drawing/2014/main" xmlns="" id="{810B17C1-EACF-4D60-B707-3F1B9D271D71}"/>
                  </a:ext>
                </a:extLst>
              </p:cNvPr>
              <p:cNvSpPr/>
              <p:nvPr/>
            </p:nvSpPr>
            <p:spPr>
              <a:xfrm>
                <a:off x="3331467" y="5153469"/>
                <a:ext cx="715398" cy="39374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Train</a:t>
                </a:r>
              </a:p>
            </p:txBody>
          </p:sp>
          <p:sp>
            <p:nvSpPr>
              <p:cNvPr id="257" name="Rectangle 256">
                <a:extLst>
                  <a:ext uri="{FF2B5EF4-FFF2-40B4-BE49-F238E27FC236}">
                    <a16:creationId xmlns:a16="http://schemas.microsoft.com/office/drawing/2014/main" xmlns="" id="{3F872E11-5198-49AA-BB19-F39E4FB84931}"/>
                  </a:ext>
                </a:extLst>
              </p:cNvPr>
              <p:cNvSpPr/>
              <p:nvPr/>
            </p:nvSpPr>
            <p:spPr>
              <a:xfrm>
                <a:off x="3850006" y="5153469"/>
                <a:ext cx="735467" cy="39374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Other</a:t>
                </a:r>
              </a:p>
            </p:txBody>
          </p:sp>
          <p:sp>
            <p:nvSpPr>
              <p:cNvPr id="258" name="Rectangle 257">
                <a:extLst>
                  <a:ext uri="{FF2B5EF4-FFF2-40B4-BE49-F238E27FC236}">
                    <a16:creationId xmlns:a16="http://schemas.microsoft.com/office/drawing/2014/main" xmlns="" id="{AD3FF17C-402C-490A-B722-E1BF0FCAEA5E}"/>
                  </a:ext>
                </a:extLst>
              </p:cNvPr>
              <p:cNvSpPr/>
              <p:nvPr/>
            </p:nvSpPr>
            <p:spPr>
              <a:xfrm>
                <a:off x="1707223" y="5404374"/>
                <a:ext cx="1778966" cy="39374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ea typeface="Calibri" panose="020F0502020204030204" pitchFamily="34" charset="0"/>
                    <a:cs typeface="Liberation Sans"/>
                  </a:rPr>
                  <a:t>Types of Transport</a:t>
                </a:r>
              </a:p>
            </p:txBody>
          </p:sp>
          <p:sp>
            <p:nvSpPr>
              <p:cNvPr id="259" name="Oval 258">
                <a:extLst>
                  <a:ext uri="{FF2B5EF4-FFF2-40B4-BE49-F238E27FC236}">
                    <a16:creationId xmlns:a16="http://schemas.microsoft.com/office/drawing/2014/main" xmlns="" id="{E035E7BE-DAFC-480B-930B-6346BC0D3168}"/>
                  </a:ext>
                </a:extLst>
              </p:cNvPr>
              <p:cNvSpPr/>
              <p:nvPr/>
            </p:nvSpPr>
            <p:spPr>
              <a:xfrm>
                <a:off x="845355" y="4705249"/>
                <a:ext cx="387295" cy="387321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0" name="Oval 259">
                <a:extLst>
                  <a:ext uri="{FF2B5EF4-FFF2-40B4-BE49-F238E27FC236}">
                    <a16:creationId xmlns:a16="http://schemas.microsoft.com/office/drawing/2014/main" xmlns="" id="{BBCE663F-974C-40E6-BFA0-4D51FB59B6DE}"/>
                  </a:ext>
                </a:extLst>
              </p:cNvPr>
              <p:cNvSpPr/>
              <p:nvPr/>
            </p:nvSpPr>
            <p:spPr>
              <a:xfrm>
                <a:off x="845355" y="4181515"/>
                <a:ext cx="387295" cy="38731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1" name="Oval 260">
                <a:extLst>
                  <a:ext uri="{FF2B5EF4-FFF2-40B4-BE49-F238E27FC236}">
                    <a16:creationId xmlns:a16="http://schemas.microsoft.com/office/drawing/2014/main" xmlns="" id="{46902E69-F453-4084-ABC6-B672EC2E0461}"/>
                  </a:ext>
                </a:extLst>
              </p:cNvPr>
              <p:cNvSpPr/>
              <p:nvPr/>
            </p:nvSpPr>
            <p:spPr>
              <a:xfrm>
                <a:off x="845355" y="3657780"/>
                <a:ext cx="387295" cy="387321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2" name="Oval 261">
                <a:extLst>
                  <a:ext uri="{FF2B5EF4-FFF2-40B4-BE49-F238E27FC236}">
                    <a16:creationId xmlns:a16="http://schemas.microsoft.com/office/drawing/2014/main" xmlns="" id="{963B3D0C-E5A6-498A-AB37-363AE2947C20}"/>
                  </a:ext>
                </a:extLst>
              </p:cNvPr>
              <p:cNvSpPr/>
              <p:nvPr/>
            </p:nvSpPr>
            <p:spPr>
              <a:xfrm>
                <a:off x="845355" y="3134047"/>
                <a:ext cx="387295" cy="38731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3" name="Oval 262">
                <a:extLst>
                  <a:ext uri="{FF2B5EF4-FFF2-40B4-BE49-F238E27FC236}">
                    <a16:creationId xmlns:a16="http://schemas.microsoft.com/office/drawing/2014/main" xmlns="" id="{306B7EE6-ABA2-44F3-BC05-B6DC4A10CB2E}"/>
                  </a:ext>
                </a:extLst>
              </p:cNvPr>
              <p:cNvSpPr/>
              <p:nvPr/>
            </p:nvSpPr>
            <p:spPr>
              <a:xfrm>
                <a:off x="845355" y="2610312"/>
                <a:ext cx="387295" cy="384884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4" name="Oval 263">
                <a:extLst>
                  <a:ext uri="{FF2B5EF4-FFF2-40B4-BE49-F238E27FC236}">
                    <a16:creationId xmlns:a16="http://schemas.microsoft.com/office/drawing/2014/main" xmlns="" id="{48B70919-7C9D-4913-BB66-CF741CE5FEAE}"/>
                  </a:ext>
                </a:extLst>
              </p:cNvPr>
              <p:cNvSpPr/>
              <p:nvPr/>
            </p:nvSpPr>
            <p:spPr>
              <a:xfrm>
                <a:off x="845355" y="2084141"/>
                <a:ext cx="387295" cy="387321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5" name="Freeform 89">
                <a:extLst>
                  <a:ext uri="{FF2B5EF4-FFF2-40B4-BE49-F238E27FC236}">
                    <a16:creationId xmlns:a16="http://schemas.microsoft.com/office/drawing/2014/main" xmlns="" id="{7A3BB0AE-7013-4B0A-9DDF-A3E6E0A01A87}"/>
                  </a:ext>
                </a:extLst>
              </p:cNvPr>
              <p:cNvSpPr/>
              <p:nvPr/>
            </p:nvSpPr>
            <p:spPr>
              <a:xfrm rot="10800000">
                <a:off x="845355" y="1721182"/>
                <a:ext cx="387295" cy="202185"/>
              </a:xfrm>
              <a:custGeom>
                <a:avLst/>
                <a:gdLst>
                  <a:gd name="connsiteX0" fmla="*/ 193590 w 387180"/>
                  <a:gd name="connsiteY0" fmla="*/ 0 h 201486"/>
                  <a:gd name="connsiteX1" fmla="*/ 387180 w 387180"/>
                  <a:gd name="connsiteY1" fmla="*/ 193590 h 201486"/>
                  <a:gd name="connsiteX2" fmla="*/ 385586 w 387180"/>
                  <a:gd name="connsiteY2" fmla="*/ 201486 h 201486"/>
                  <a:gd name="connsiteX3" fmla="*/ 1594 w 387180"/>
                  <a:gd name="connsiteY3" fmla="*/ 201486 h 201486"/>
                  <a:gd name="connsiteX4" fmla="*/ 0 w 387180"/>
                  <a:gd name="connsiteY4" fmla="*/ 193590 h 201486"/>
                  <a:gd name="connsiteX5" fmla="*/ 193590 w 387180"/>
                  <a:gd name="connsiteY5" fmla="*/ 0 h 2014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87180" h="201486">
                    <a:moveTo>
                      <a:pt x="193590" y="0"/>
                    </a:moveTo>
                    <a:cubicBezTo>
                      <a:pt x="300507" y="0"/>
                      <a:pt x="387180" y="86673"/>
                      <a:pt x="387180" y="193590"/>
                    </a:cubicBezTo>
                    <a:lnTo>
                      <a:pt x="385586" y="201486"/>
                    </a:lnTo>
                    <a:lnTo>
                      <a:pt x="1594" y="201486"/>
                    </a:lnTo>
                    <a:lnTo>
                      <a:pt x="0" y="193590"/>
                    </a:lnTo>
                    <a:cubicBezTo>
                      <a:pt x="0" y="86673"/>
                      <a:pt x="86673" y="0"/>
                      <a:pt x="193590" y="0"/>
                    </a:cubicBezTo>
                    <a:close/>
                  </a:path>
                </a:pathLst>
              </a:cu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6" name="Oval 265">
                <a:extLst>
                  <a:ext uri="{FF2B5EF4-FFF2-40B4-BE49-F238E27FC236}">
                    <a16:creationId xmlns:a16="http://schemas.microsoft.com/office/drawing/2014/main" xmlns="" id="{8497E779-8C9C-4334-BD8D-D70688757430}"/>
                  </a:ext>
                </a:extLst>
              </p:cNvPr>
              <p:cNvSpPr/>
              <p:nvPr/>
            </p:nvSpPr>
            <p:spPr>
              <a:xfrm>
                <a:off x="1403156" y="4705249"/>
                <a:ext cx="387293" cy="387321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7" name="Oval 266">
                <a:extLst>
                  <a:ext uri="{FF2B5EF4-FFF2-40B4-BE49-F238E27FC236}">
                    <a16:creationId xmlns:a16="http://schemas.microsoft.com/office/drawing/2014/main" xmlns="" id="{3AA1DA04-12C0-4985-BE0E-B8092FBDE41B}"/>
                  </a:ext>
                </a:extLst>
              </p:cNvPr>
              <p:cNvSpPr/>
              <p:nvPr/>
            </p:nvSpPr>
            <p:spPr>
              <a:xfrm>
                <a:off x="1914677" y="4181515"/>
                <a:ext cx="387293" cy="38731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8" name="Oval 267">
                <a:extLst>
                  <a:ext uri="{FF2B5EF4-FFF2-40B4-BE49-F238E27FC236}">
                    <a16:creationId xmlns:a16="http://schemas.microsoft.com/office/drawing/2014/main" xmlns="" id="{034B5BDD-B522-4E1B-9785-DCAAB9C23540}"/>
                  </a:ext>
                </a:extLst>
              </p:cNvPr>
              <p:cNvSpPr/>
              <p:nvPr/>
            </p:nvSpPr>
            <p:spPr>
              <a:xfrm>
                <a:off x="1934164" y="4705249"/>
                <a:ext cx="387293" cy="387321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9" name="Oval 268">
                <a:extLst>
                  <a:ext uri="{FF2B5EF4-FFF2-40B4-BE49-F238E27FC236}">
                    <a16:creationId xmlns:a16="http://schemas.microsoft.com/office/drawing/2014/main" xmlns="" id="{7999745A-466F-4347-9325-B3C783EE0D90}"/>
                  </a:ext>
                </a:extLst>
              </p:cNvPr>
              <p:cNvSpPr/>
              <p:nvPr/>
            </p:nvSpPr>
            <p:spPr>
              <a:xfrm>
                <a:off x="2435941" y="4181515"/>
                <a:ext cx="387293" cy="38731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0" name="Oval 269">
                <a:extLst>
                  <a:ext uri="{FF2B5EF4-FFF2-40B4-BE49-F238E27FC236}">
                    <a16:creationId xmlns:a16="http://schemas.microsoft.com/office/drawing/2014/main" xmlns="" id="{DC0FB278-188F-4669-BA03-E3D5E4FA7711}"/>
                  </a:ext>
                </a:extLst>
              </p:cNvPr>
              <p:cNvSpPr/>
              <p:nvPr/>
            </p:nvSpPr>
            <p:spPr>
              <a:xfrm>
                <a:off x="2435941" y="4705249"/>
                <a:ext cx="387293" cy="387321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1" name="Freeform 96">
                <a:extLst>
                  <a:ext uri="{FF2B5EF4-FFF2-40B4-BE49-F238E27FC236}">
                    <a16:creationId xmlns:a16="http://schemas.microsoft.com/office/drawing/2014/main" xmlns="" id="{D881C7A4-F160-46ED-BA06-80A3C0B27B64}"/>
                  </a:ext>
                </a:extLst>
              </p:cNvPr>
              <p:cNvSpPr/>
              <p:nvPr/>
            </p:nvSpPr>
            <p:spPr>
              <a:xfrm rot="10800000">
                <a:off x="1897626" y="3820991"/>
                <a:ext cx="387295" cy="202185"/>
              </a:xfrm>
              <a:custGeom>
                <a:avLst/>
                <a:gdLst>
                  <a:gd name="connsiteX0" fmla="*/ 193590 w 387180"/>
                  <a:gd name="connsiteY0" fmla="*/ 0 h 201486"/>
                  <a:gd name="connsiteX1" fmla="*/ 387180 w 387180"/>
                  <a:gd name="connsiteY1" fmla="*/ 193590 h 201486"/>
                  <a:gd name="connsiteX2" fmla="*/ 385586 w 387180"/>
                  <a:gd name="connsiteY2" fmla="*/ 201486 h 201486"/>
                  <a:gd name="connsiteX3" fmla="*/ 1594 w 387180"/>
                  <a:gd name="connsiteY3" fmla="*/ 201486 h 201486"/>
                  <a:gd name="connsiteX4" fmla="*/ 0 w 387180"/>
                  <a:gd name="connsiteY4" fmla="*/ 193590 h 201486"/>
                  <a:gd name="connsiteX5" fmla="*/ 193590 w 387180"/>
                  <a:gd name="connsiteY5" fmla="*/ 0 h 2014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87180" h="201486">
                    <a:moveTo>
                      <a:pt x="193590" y="0"/>
                    </a:moveTo>
                    <a:cubicBezTo>
                      <a:pt x="300507" y="0"/>
                      <a:pt x="387180" y="86673"/>
                      <a:pt x="387180" y="193590"/>
                    </a:cubicBezTo>
                    <a:lnTo>
                      <a:pt x="385586" y="201486"/>
                    </a:lnTo>
                    <a:lnTo>
                      <a:pt x="1594" y="201486"/>
                    </a:lnTo>
                    <a:lnTo>
                      <a:pt x="0" y="193590"/>
                    </a:lnTo>
                    <a:cubicBezTo>
                      <a:pt x="0" y="86673"/>
                      <a:pt x="86673" y="0"/>
                      <a:pt x="193590" y="0"/>
                    </a:cubicBezTo>
                    <a:close/>
                  </a:path>
                </a:pathLst>
              </a:cu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2" name="Oval 271">
                <a:extLst>
                  <a:ext uri="{FF2B5EF4-FFF2-40B4-BE49-F238E27FC236}">
                    <a16:creationId xmlns:a16="http://schemas.microsoft.com/office/drawing/2014/main" xmlns="" id="{D8C16CA0-10B7-4398-BCF8-E321EA62C961}"/>
                  </a:ext>
                </a:extLst>
              </p:cNvPr>
              <p:cNvSpPr/>
              <p:nvPr/>
            </p:nvSpPr>
            <p:spPr>
              <a:xfrm>
                <a:off x="2426198" y="3635857"/>
                <a:ext cx="387293" cy="38731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3" name="Freeform 98">
                <a:extLst>
                  <a:ext uri="{FF2B5EF4-FFF2-40B4-BE49-F238E27FC236}">
                    <a16:creationId xmlns:a16="http://schemas.microsoft.com/office/drawing/2014/main" xmlns="" id="{206F4838-8D31-474C-912F-F2186531CD41}"/>
                  </a:ext>
                </a:extLst>
              </p:cNvPr>
              <p:cNvSpPr/>
              <p:nvPr/>
            </p:nvSpPr>
            <p:spPr>
              <a:xfrm rot="10800000">
                <a:off x="2964512" y="4376393"/>
                <a:ext cx="387295" cy="199750"/>
              </a:xfrm>
              <a:custGeom>
                <a:avLst/>
                <a:gdLst>
                  <a:gd name="connsiteX0" fmla="*/ 193590 w 387180"/>
                  <a:gd name="connsiteY0" fmla="*/ 0 h 201486"/>
                  <a:gd name="connsiteX1" fmla="*/ 387180 w 387180"/>
                  <a:gd name="connsiteY1" fmla="*/ 193590 h 201486"/>
                  <a:gd name="connsiteX2" fmla="*/ 385586 w 387180"/>
                  <a:gd name="connsiteY2" fmla="*/ 201486 h 201486"/>
                  <a:gd name="connsiteX3" fmla="*/ 1594 w 387180"/>
                  <a:gd name="connsiteY3" fmla="*/ 201486 h 201486"/>
                  <a:gd name="connsiteX4" fmla="*/ 0 w 387180"/>
                  <a:gd name="connsiteY4" fmla="*/ 193590 h 201486"/>
                  <a:gd name="connsiteX5" fmla="*/ 193590 w 387180"/>
                  <a:gd name="connsiteY5" fmla="*/ 0 h 2014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87180" h="201486">
                    <a:moveTo>
                      <a:pt x="193590" y="0"/>
                    </a:moveTo>
                    <a:cubicBezTo>
                      <a:pt x="300507" y="0"/>
                      <a:pt x="387180" y="86673"/>
                      <a:pt x="387180" y="193590"/>
                    </a:cubicBezTo>
                    <a:lnTo>
                      <a:pt x="385586" y="201486"/>
                    </a:lnTo>
                    <a:lnTo>
                      <a:pt x="1594" y="201486"/>
                    </a:lnTo>
                    <a:lnTo>
                      <a:pt x="0" y="193590"/>
                    </a:lnTo>
                    <a:cubicBezTo>
                      <a:pt x="0" y="86673"/>
                      <a:pt x="86673" y="0"/>
                      <a:pt x="193590" y="0"/>
                    </a:cubicBezTo>
                    <a:close/>
                  </a:path>
                </a:pathLst>
              </a:cu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4" name="Oval 273">
                <a:extLst>
                  <a:ext uri="{FF2B5EF4-FFF2-40B4-BE49-F238E27FC236}">
                    <a16:creationId xmlns:a16="http://schemas.microsoft.com/office/drawing/2014/main" xmlns="" id="{12837721-4DB5-4556-BDC6-B53938F26F0D}"/>
                  </a:ext>
                </a:extLst>
              </p:cNvPr>
              <p:cNvSpPr/>
              <p:nvPr/>
            </p:nvSpPr>
            <p:spPr>
              <a:xfrm>
                <a:off x="1386105" y="4183950"/>
                <a:ext cx="387295" cy="387321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5" name="Oval 274">
                <a:extLst>
                  <a:ext uri="{FF2B5EF4-FFF2-40B4-BE49-F238E27FC236}">
                    <a16:creationId xmlns:a16="http://schemas.microsoft.com/office/drawing/2014/main" xmlns="" id="{79A9B3D8-B5A2-4614-A8F5-B47C151BC877}"/>
                  </a:ext>
                </a:extLst>
              </p:cNvPr>
              <p:cNvSpPr/>
              <p:nvPr/>
            </p:nvSpPr>
            <p:spPr>
              <a:xfrm>
                <a:off x="2959640" y="4697941"/>
                <a:ext cx="387295" cy="38731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6" name="Oval 275">
                <a:extLst>
                  <a:ext uri="{FF2B5EF4-FFF2-40B4-BE49-F238E27FC236}">
                    <a16:creationId xmlns:a16="http://schemas.microsoft.com/office/drawing/2014/main" xmlns="" id="{F9D00DD7-47C2-44D3-8960-5CCA6D11A6AF}"/>
                  </a:ext>
                </a:extLst>
              </p:cNvPr>
              <p:cNvSpPr/>
              <p:nvPr/>
            </p:nvSpPr>
            <p:spPr>
              <a:xfrm>
                <a:off x="3483340" y="4690633"/>
                <a:ext cx="387293" cy="387321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7" name="Oval 276">
                <a:extLst>
                  <a:ext uri="{FF2B5EF4-FFF2-40B4-BE49-F238E27FC236}">
                    <a16:creationId xmlns:a16="http://schemas.microsoft.com/office/drawing/2014/main" xmlns="" id="{C0C17649-1146-46DC-AC0D-BC606E242513}"/>
                  </a:ext>
                </a:extLst>
              </p:cNvPr>
              <p:cNvSpPr/>
              <p:nvPr/>
            </p:nvSpPr>
            <p:spPr>
              <a:xfrm>
                <a:off x="4007039" y="4683326"/>
                <a:ext cx="387295" cy="38731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8" name="Freeform 103">
                <a:extLst>
                  <a:ext uri="{FF2B5EF4-FFF2-40B4-BE49-F238E27FC236}">
                    <a16:creationId xmlns:a16="http://schemas.microsoft.com/office/drawing/2014/main" xmlns="" id="{C345CE27-33A0-4480-AF89-BF83FD311AC0}"/>
                  </a:ext>
                </a:extLst>
              </p:cNvPr>
              <p:cNvSpPr/>
              <p:nvPr/>
            </p:nvSpPr>
            <p:spPr>
              <a:xfrm rot="10800000">
                <a:off x="4014348" y="4366649"/>
                <a:ext cx="387293" cy="199750"/>
              </a:xfrm>
              <a:custGeom>
                <a:avLst/>
                <a:gdLst>
                  <a:gd name="connsiteX0" fmla="*/ 193590 w 387180"/>
                  <a:gd name="connsiteY0" fmla="*/ 0 h 201486"/>
                  <a:gd name="connsiteX1" fmla="*/ 387180 w 387180"/>
                  <a:gd name="connsiteY1" fmla="*/ 193590 h 201486"/>
                  <a:gd name="connsiteX2" fmla="*/ 385586 w 387180"/>
                  <a:gd name="connsiteY2" fmla="*/ 201486 h 201486"/>
                  <a:gd name="connsiteX3" fmla="*/ 1594 w 387180"/>
                  <a:gd name="connsiteY3" fmla="*/ 201486 h 201486"/>
                  <a:gd name="connsiteX4" fmla="*/ 0 w 387180"/>
                  <a:gd name="connsiteY4" fmla="*/ 193590 h 201486"/>
                  <a:gd name="connsiteX5" fmla="*/ 193590 w 387180"/>
                  <a:gd name="connsiteY5" fmla="*/ 0 h 2014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87180" h="201486">
                    <a:moveTo>
                      <a:pt x="193590" y="0"/>
                    </a:moveTo>
                    <a:cubicBezTo>
                      <a:pt x="300507" y="0"/>
                      <a:pt x="387180" y="86673"/>
                      <a:pt x="387180" y="193590"/>
                    </a:cubicBezTo>
                    <a:lnTo>
                      <a:pt x="385586" y="201486"/>
                    </a:lnTo>
                    <a:lnTo>
                      <a:pt x="1594" y="201486"/>
                    </a:lnTo>
                    <a:lnTo>
                      <a:pt x="0" y="193590"/>
                    </a:lnTo>
                    <a:cubicBezTo>
                      <a:pt x="0" y="86673"/>
                      <a:pt x="86673" y="0"/>
                      <a:pt x="193590" y="0"/>
                    </a:cubicBezTo>
                    <a:close/>
                  </a:path>
                </a:pathLst>
              </a:cu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sp>
          <p:nvSpPr>
            <p:cNvPr id="243" name="Rectangle 242">
              <a:extLst>
                <a:ext uri="{FF2B5EF4-FFF2-40B4-BE49-F238E27FC236}">
                  <a16:creationId xmlns:a16="http://schemas.microsoft.com/office/drawing/2014/main" xmlns="" id="{CF21C831-5F18-426C-A385-A1B763DE44ED}"/>
                </a:ext>
              </a:extLst>
            </p:cNvPr>
            <p:cNvSpPr/>
            <p:nvPr/>
          </p:nvSpPr>
          <p:spPr>
            <a:xfrm>
              <a:off x="695729" y="1309132"/>
              <a:ext cx="3494867" cy="25160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  <a:defRPr/>
              </a:pPr>
              <a:r>
                <a:rPr lang="en-GB" sz="900" b="1" kern="50" dirty="0">
                  <a:ea typeface="Calibri" panose="020F0502020204030204" pitchFamily="34" charset="0"/>
                  <a:cs typeface="Liberation Sans"/>
                </a:rPr>
                <a:t>A Pictogram to Show How the Children in KS2 Travel to School</a:t>
              </a:r>
            </a:p>
          </p:txBody>
        </p:sp>
      </p:grpSp>
      <p:sp>
        <p:nvSpPr>
          <p:cNvPr id="328" name="Rectangle 327"/>
          <p:cNvSpPr/>
          <p:nvPr/>
        </p:nvSpPr>
        <p:spPr>
          <a:xfrm>
            <a:off x="4838356" y="1733419"/>
            <a:ext cx="374967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A pictogram uses pictures or symbols to represent </a:t>
            </a:r>
            <a:r>
              <a:rPr lang="en-GB" altLang="en-US" b="1" dirty="0"/>
              <a:t>discrete data</a:t>
            </a:r>
            <a:r>
              <a:rPr lang="en-GB" altLang="en-US" dirty="0"/>
              <a:t>.</a:t>
            </a:r>
          </a:p>
        </p:txBody>
      </p:sp>
      <p:sp>
        <p:nvSpPr>
          <p:cNvPr id="329" name="Rectangle 328"/>
          <p:cNvSpPr/>
          <p:nvPr/>
        </p:nvSpPr>
        <p:spPr>
          <a:xfrm>
            <a:off x="4838356" y="2484016"/>
            <a:ext cx="374967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A key shows the value represented by one picture or symbol.</a:t>
            </a:r>
          </a:p>
        </p:txBody>
      </p:sp>
      <p:sp>
        <p:nvSpPr>
          <p:cNvPr id="330" name="Rectangle 329"/>
          <p:cNvSpPr/>
          <p:nvPr/>
        </p:nvSpPr>
        <p:spPr>
          <a:xfrm>
            <a:off x="4839913" y="4831054"/>
            <a:ext cx="354843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In both of these pictograms, the data is the same but the value of the symbol is different.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7" grpId="0"/>
      <p:bldP spid="328" grpId="0"/>
      <p:bldP spid="329" grpId="0"/>
      <p:bldP spid="33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>
            <a:extLst>
              <a:ext uri="{FF2B5EF4-FFF2-40B4-BE49-F238E27FC236}">
                <a16:creationId xmlns:a16="http://schemas.microsoft.com/office/drawing/2014/main" xmlns="" id="{CE511046-B744-4E76-8228-4D70D177D7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9138" y="1286261"/>
            <a:ext cx="4700587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sz="1400" dirty="0">
                <a:solidFill>
                  <a:schemeClr val="tx1"/>
                </a:solidFill>
              </a:rPr>
              <a:t>Data that is counted and has no in-between value is called </a:t>
            </a:r>
            <a:r>
              <a:rPr lang="en-GB" altLang="en-US" sz="1400" b="1" dirty="0">
                <a:solidFill>
                  <a:schemeClr val="tx1"/>
                </a:solidFill>
              </a:rPr>
              <a:t>discrete data</a:t>
            </a:r>
            <a:r>
              <a:rPr lang="en-GB" altLang="en-US" sz="1400" dirty="0">
                <a:solidFill>
                  <a:schemeClr val="tx1"/>
                </a:solidFill>
              </a:rPr>
              <a:t>. Discrete data is usually collected in a frequency table and then presented as a bar chart.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AD65B680-D741-4CAF-B10F-FE6CE855B2E0}"/>
              </a:ext>
            </a:extLst>
          </p:cNvPr>
          <p:cNvSpPr/>
          <p:nvPr/>
        </p:nvSpPr>
        <p:spPr>
          <a:xfrm>
            <a:off x="719138" y="2251610"/>
            <a:ext cx="4775200" cy="30797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1400" dirty="0">
                <a:latin typeface="Twinkl" pitchFamily="2" charset="0"/>
              </a:rPr>
              <a:t>A bar chart has a </a:t>
            </a:r>
            <a:r>
              <a:rPr lang="en-GB" sz="1400" b="1" dirty="0">
                <a:latin typeface="Twinkl" pitchFamily="2" charset="0"/>
              </a:rPr>
              <a:t>horizontal</a:t>
            </a:r>
            <a:r>
              <a:rPr lang="en-GB" sz="1400" dirty="0">
                <a:latin typeface="Twinkl" pitchFamily="2" charset="0"/>
              </a:rPr>
              <a:t> axis and a </a:t>
            </a:r>
            <a:r>
              <a:rPr lang="en-GB" sz="1400" b="1" dirty="0">
                <a:latin typeface="Twinkl" pitchFamily="2" charset="0"/>
              </a:rPr>
              <a:t>vertical</a:t>
            </a:r>
            <a:r>
              <a:rPr lang="en-GB" sz="1400" dirty="0">
                <a:latin typeface="Twinkl" pitchFamily="2" charset="0"/>
              </a:rPr>
              <a:t> axis.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C55595D5-D89E-4AA3-BC27-4944796FBD6B}"/>
              </a:ext>
            </a:extLst>
          </p:cNvPr>
          <p:cNvSpPr/>
          <p:nvPr/>
        </p:nvSpPr>
        <p:spPr>
          <a:xfrm>
            <a:off x="719138" y="2785158"/>
            <a:ext cx="3705225" cy="161607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>
            <a:spAutoFit/>
          </a:bodyPr>
          <a:lstStyle/>
          <a:p>
            <a:pPr marL="252000" indent="-18000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sz="1400" dirty="0">
                <a:latin typeface="Twinkl" pitchFamily="2" charset="0"/>
              </a:rPr>
              <a:t>A bar chart must always have a </a:t>
            </a:r>
            <a:r>
              <a:rPr lang="en-GB" sz="1400" b="1" dirty="0">
                <a:latin typeface="Twinkl" pitchFamily="2" charset="0"/>
              </a:rPr>
              <a:t>title </a:t>
            </a:r>
            <a:r>
              <a:rPr lang="en-GB" sz="1400" dirty="0">
                <a:latin typeface="Twinkl" pitchFamily="2" charset="0"/>
              </a:rPr>
              <a:t>explaining what it shows.</a:t>
            </a:r>
          </a:p>
          <a:p>
            <a:pPr marL="252000" indent="-18000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sz="1400" dirty="0">
                <a:latin typeface="Twinkl" pitchFamily="2" charset="0"/>
              </a:rPr>
              <a:t>Bars must be carefully drawn to show the data.</a:t>
            </a:r>
            <a:r>
              <a:rPr lang="en-GB" sz="1400" dirty="0">
                <a:solidFill>
                  <a:srgbClr val="FF0000"/>
                </a:solidFill>
                <a:latin typeface="Twinkl" pitchFamily="2" charset="0"/>
              </a:rPr>
              <a:t> </a:t>
            </a:r>
          </a:p>
          <a:p>
            <a:pPr marL="252000" indent="-18000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sz="1400" dirty="0">
                <a:latin typeface="Twinkl" pitchFamily="2" charset="0"/>
              </a:rPr>
              <a:t>There must be a </a:t>
            </a:r>
            <a:r>
              <a:rPr lang="en-GB" sz="1400" b="1" dirty="0">
                <a:latin typeface="Twinkl" pitchFamily="2" charset="0"/>
              </a:rPr>
              <a:t>gap</a:t>
            </a:r>
            <a:r>
              <a:rPr lang="en-GB" sz="1400" dirty="0">
                <a:latin typeface="Twinkl" pitchFamily="2" charset="0"/>
              </a:rPr>
              <a:t> between each bar.</a:t>
            </a:r>
          </a:p>
          <a:p>
            <a:pPr marL="252000" indent="-18000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sz="1400" dirty="0">
                <a:latin typeface="Twinkl" pitchFamily="2" charset="0"/>
              </a:rPr>
              <a:t>Each bar must be the </a:t>
            </a:r>
            <a:r>
              <a:rPr lang="en-GB" sz="1400" b="1" dirty="0">
                <a:latin typeface="Twinkl" pitchFamily="2" charset="0"/>
              </a:rPr>
              <a:t>same width</a:t>
            </a:r>
            <a:r>
              <a:rPr lang="en-GB" sz="1400" dirty="0">
                <a:latin typeface="Twinkl" pitchFamily="2" charset="0"/>
              </a:rPr>
              <a:t>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5B88C7C5-7944-43E7-B65A-4366F8CC79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4525" y="4564062"/>
            <a:ext cx="3779838" cy="1601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just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dirty="0">
                <a:solidFill>
                  <a:schemeClr val="tx1"/>
                </a:solidFill>
              </a:rPr>
              <a:t>A </a:t>
            </a:r>
            <a:r>
              <a:rPr lang="en-GB" altLang="en-US" sz="1400" b="1" dirty="0">
                <a:solidFill>
                  <a:schemeClr val="tx1"/>
                </a:solidFill>
              </a:rPr>
              <a:t>number line </a:t>
            </a:r>
            <a:r>
              <a:rPr lang="en-GB" altLang="en-US" sz="1400" dirty="0">
                <a:solidFill>
                  <a:schemeClr val="tx1"/>
                </a:solidFill>
              </a:rPr>
              <a:t>is marked on the </a:t>
            </a:r>
            <a:r>
              <a:rPr lang="en-GB" altLang="en-US" sz="1400" b="1" dirty="0">
                <a:solidFill>
                  <a:schemeClr val="tx1"/>
                </a:solidFill>
              </a:rPr>
              <a:t>vertical</a:t>
            </a:r>
            <a:r>
              <a:rPr lang="en-GB" altLang="en-US" sz="1400" dirty="0">
                <a:solidFill>
                  <a:schemeClr val="tx1"/>
                </a:solidFill>
              </a:rPr>
              <a:t> axis. The scale of this number line is chosen based on the data range. </a:t>
            </a:r>
          </a:p>
          <a:p>
            <a:pPr algn="just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dirty="0">
                <a:solidFill>
                  <a:schemeClr val="tx1"/>
                </a:solidFill>
              </a:rPr>
              <a:t>The </a:t>
            </a:r>
            <a:r>
              <a:rPr lang="en-GB" altLang="en-US" sz="1400" b="1" dirty="0">
                <a:solidFill>
                  <a:schemeClr val="tx1"/>
                </a:solidFill>
              </a:rPr>
              <a:t>data categories </a:t>
            </a:r>
            <a:r>
              <a:rPr lang="en-GB" altLang="en-US" sz="1400" dirty="0">
                <a:solidFill>
                  <a:schemeClr val="tx1"/>
                </a:solidFill>
              </a:rPr>
              <a:t>are organised on the </a:t>
            </a:r>
            <a:r>
              <a:rPr lang="en-GB" altLang="en-US" sz="1400" b="1" dirty="0">
                <a:solidFill>
                  <a:schemeClr val="tx1"/>
                </a:solidFill>
              </a:rPr>
              <a:t>horizontal</a:t>
            </a:r>
            <a:r>
              <a:rPr lang="en-GB" altLang="en-US" sz="1400" dirty="0">
                <a:solidFill>
                  <a:schemeClr val="tx1"/>
                </a:solidFill>
              </a:rPr>
              <a:t> axis. </a:t>
            </a:r>
          </a:p>
          <a:p>
            <a:pPr algn="just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dirty="0">
                <a:solidFill>
                  <a:schemeClr val="tx1"/>
                </a:solidFill>
              </a:rPr>
              <a:t>Each axis must have a </a:t>
            </a:r>
            <a:r>
              <a:rPr lang="en-GB" altLang="en-US" sz="1400" b="1" dirty="0">
                <a:solidFill>
                  <a:schemeClr val="tx1"/>
                </a:solidFill>
              </a:rPr>
              <a:t>label </a:t>
            </a:r>
            <a:r>
              <a:rPr lang="en-GB" altLang="en-US" sz="1400" dirty="0">
                <a:solidFill>
                  <a:schemeClr val="tx1"/>
                </a:solidFill>
              </a:rPr>
              <a:t>explaining what it shows.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xmlns="" id="{71268488-9F3D-4940-BE91-7869945D73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2158115"/>
              </p:ext>
            </p:extLst>
          </p:nvPr>
        </p:nvGraphicFramePr>
        <p:xfrm>
          <a:off x="5794376" y="1395004"/>
          <a:ext cx="2593975" cy="1262064"/>
        </p:xfrm>
        <a:graphic>
          <a:graphicData uri="http://schemas.openxmlformats.org/drawingml/2006/table">
            <a:tbl>
              <a:tblPr firstRow="1" firstCol="1" bandRow="1"/>
              <a:tblGrid>
                <a:gridCol w="98693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60704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2103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200" b="1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Pet</a:t>
                      </a:r>
                      <a:endParaRPr lang="en-GB" sz="12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90" marR="685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Number of Children</a:t>
                      </a:r>
                      <a:endParaRPr lang="en-GB" sz="12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90" marR="685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103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Cat</a:t>
                      </a:r>
                      <a:endParaRPr lang="en-GB" sz="12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90" marR="685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kern="5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12</a:t>
                      </a:r>
                      <a:endParaRPr lang="en-GB" sz="1200" kern="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90" marR="685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103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Dog</a:t>
                      </a:r>
                      <a:endParaRPr lang="en-GB" sz="12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90" marR="685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14</a:t>
                      </a:r>
                      <a:endParaRPr lang="en-GB" sz="12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90" marR="685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103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kern="5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Fish</a:t>
                      </a:r>
                      <a:endParaRPr lang="en-GB" sz="1200" kern="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90" marR="685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7</a:t>
                      </a:r>
                      <a:endParaRPr lang="en-GB" sz="12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90" marR="685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103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kern="5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Rabbit</a:t>
                      </a:r>
                      <a:endParaRPr lang="en-GB" sz="1200" kern="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90" marR="685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5</a:t>
                      </a:r>
                      <a:endParaRPr lang="en-GB" sz="12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90" marR="685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103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Other</a:t>
                      </a:r>
                      <a:endParaRPr lang="en-GB" sz="12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90" marR="685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8</a:t>
                      </a:r>
                      <a:endParaRPr lang="en-GB" sz="12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90" marR="685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graphicFrame>
        <p:nvGraphicFramePr>
          <p:cNvPr id="2" name="Chart 8">
            <a:extLst>
              <a:ext uri="{FF2B5EF4-FFF2-40B4-BE49-F238E27FC236}">
                <a16:creationId xmlns:a16="http://schemas.microsoft.com/office/drawing/2014/main" xmlns="" id="{43377B5E-2C6B-44F6-9315-E1F4C4593BE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47757991"/>
              </p:ext>
            </p:extLst>
          </p:nvPr>
        </p:nvGraphicFramePr>
        <p:xfrm>
          <a:off x="4622800" y="2908300"/>
          <a:ext cx="3921125" cy="3206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755651" y="571668"/>
            <a:ext cx="7632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cs typeface="Twinkl"/>
              </a:rPr>
              <a:t>Bar Charts</a:t>
            </a:r>
            <a:endParaRPr lang="en-GB" sz="3600" b="1" dirty="0"/>
          </a:p>
        </p:txBody>
      </p:sp>
    </p:spTree>
    <p:extLst>
      <p:ext uri="{BB962C8B-B14F-4D97-AF65-F5344CB8AC3E}">
        <p14:creationId xmlns:p14="http://schemas.microsoft.com/office/powerpoint/2010/main" val="915261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8" grpId="0" animBg="1"/>
      <p:bldP spid="10" grpId="0"/>
      <p:bldGraphic spid="2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0">
            <a:extLst>
              <a:ext uri="{FF2B5EF4-FFF2-40B4-BE49-F238E27FC236}">
                <a16:creationId xmlns:a16="http://schemas.microsoft.com/office/drawing/2014/main" xmlns="" id="{A864DA1E-211D-4301-9A66-C8D2C17B33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03663" y="1871406"/>
            <a:ext cx="467677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We can draw a grouped bar chart to show this data. In this bar chart, each category has more than one bar. A key is used to identify the subcategories of the data.</a:t>
            </a:r>
          </a:p>
        </p:txBody>
      </p:sp>
      <p:sp>
        <p:nvSpPr>
          <p:cNvPr id="7" name="Rectangle 11">
            <a:extLst>
              <a:ext uri="{FF2B5EF4-FFF2-40B4-BE49-F238E27FC236}">
                <a16:creationId xmlns:a16="http://schemas.microsoft.com/office/drawing/2014/main" xmlns="" id="{5DCB2816-AE16-40E5-8695-97DBEE7029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2347" y="1364457"/>
            <a:ext cx="77993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Discrete data in each category can also be represented in subcategories: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xmlns="" id="{61743D70-4D5A-45E1-9403-DA82C9A464EB}"/>
              </a:ext>
            </a:extLst>
          </p:cNvPr>
          <p:cNvGraphicFramePr>
            <a:graphicFrameLocks noGrp="1"/>
          </p:cNvGraphicFramePr>
          <p:nvPr/>
        </p:nvGraphicFramePr>
        <p:xfrm>
          <a:off x="858838" y="2082800"/>
          <a:ext cx="2946400" cy="2139952"/>
        </p:xfrm>
        <a:graphic>
          <a:graphicData uri="http://schemas.openxmlformats.org/drawingml/2006/table">
            <a:tbl>
              <a:tblPr firstRow="1" firstCol="1" bandRow="1"/>
              <a:tblGrid>
                <a:gridCol w="6877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15589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0275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4907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400" b="1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Pet</a:t>
                      </a:r>
                      <a:endParaRPr lang="en-GB" sz="14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Number of Boys</a:t>
                      </a:r>
                      <a:endParaRPr lang="en-GB" sz="14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kern="5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Liberation Sans"/>
                        </a:rPr>
                        <a:t>Number of Girls</a:t>
                      </a: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2983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Cat</a:t>
                      </a:r>
                      <a:endParaRPr lang="en-GB" sz="14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5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7</a:t>
                      </a:r>
                      <a:endParaRPr lang="en-GB" sz="1400" kern="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50" dirty="0">
                          <a:effectLst/>
                          <a:latin typeface="+mn-lt"/>
                          <a:ea typeface="Calibri" panose="020F0502020204030204" pitchFamily="34" charset="0"/>
                          <a:cs typeface="Liberation Sans"/>
                        </a:rPr>
                        <a:t>5</a:t>
                      </a: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2983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Dog</a:t>
                      </a:r>
                      <a:endParaRPr lang="en-GB" sz="14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6</a:t>
                      </a:r>
                      <a:endParaRPr lang="en-GB" sz="14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50" dirty="0">
                          <a:effectLst/>
                          <a:latin typeface="+mn-lt"/>
                          <a:ea typeface="Calibri" panose="020F0502020204030204" pitchFamily="34" charset="0"/>
                          <a:cs typeface="Liberation Sans"/>
                        </a:rPr>
                        <a:t>8</a:t>
                      </a: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2983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5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Fish</a:t>
                      </a:r>
                      <a:endParaRPr lang="en-GB" sz="1400" kern="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3</a:t>
                      </a:r>
                      <a:endParaRPr lang="en-GB" sz="14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50" dirty="0">
                          <a:effectLst/>
                          <a:latin typeface="+mn-lt"/>
                          <a:ea typeface="Calibri" panose="020F0502020204030204" pitchFamily="34" charset="0"/>
                          <a:cs typeface="Liberation Sans"/>
                        </a:rPr>
                        <a:t>4</a:t>
                      </a: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2983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5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Rabbit</a:t>
                      </a:r>
                      <a:endParaRPr lang="en-GB" sz="1400" kern="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1</a:t>
                      </a:r>
                      <a:endParaRPr lang="en-GB" sz="14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50" dirty="0">
                          <a:effectLst/>
                          <a:latin typeface="+mn-lt"/>
                          <a:ea typeface="Calibri" panose="020F0502020204030204" pitchFamily="34" charset="0"/>
                          <a:cs typeface="Liberation Sans"/>
                        </a:rPr>
                        <a:t>4</a:t>
                      </a: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2983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5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Other</a:t>
                      </a:r>
                      <a:endParaRPr lang="en-GB" sz="1400" kern="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2</a:t>
                      </a:r>
                      <a:endParaRPr lang="en-GB" sz="14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50" dirty="0">
                          <a:effectLst/>
                          <a:latin typeface="+mn-lt"/>
                          <a:ea typeface="Calibri" panose="020F0502020204030204" pitchFamily="34" charset="0"/>
                          <a:cs typeface="Liberation Sans"/>
                        </a:rPr>
                        <a:t>6</a:t>
                      </a: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graphicFrame>
        <p:nvGraphicFramePr>
          <p:cNvPr id="2" name="Chart 15">
            <a:extLst>
              <a:ext uri="{FF2B5EF4-FFF2-40B4-BE49-F238E27FC236}">
                <a16:creationId xmlns:a16="http://schemas.microsoft.com/office/drawing/2014/main" xmlns="" id="{0D964E32-9409-409A-BD31-823D406FBB9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66322182"/>
              </p:ext>
            </p:extLst>
          </p:nvPr>
        </p:nvGraphicFramePr>
        <p:xfrm>
          <a:off x="3954463" y="3170238"/>
          <a:ext cx="4397375" cy="29591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2" name="Picture 1">
            <a:extLst>
              <a:ext uri="{FF2B5EF4-FFF2-40B4-BE49-F238E27FC236}">
                <a16:creationId xmlns:a16="http://schemas.microsoft.com/office/drawing/2014/main" xmlns="" id="{87122E7B-7F62-4E71-A7AD-A16652AA1A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338" y="4424363"/>
            <a:ext cx="1520825" cy="1801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>
            <a:extLst>
              <a:ext uri="{FF2B5EF4-FFF2-40B4-BE49-F238E27FC236}">
                <a16:creationId xmlns:a16="http://schemas.microsoft.com/office/drawing/2014/main" xmlns="" id="{DFB9E286-A1DC-400D-842D-8D484E071F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4238" y="5354638"/>
            <a:ext cx="965200" cy="871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755651" y="571668"/>
            <a:ext cx="7632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cs typeface="Twinkl"/>
              </a:rPr>
              <a:t>Bar Charts</a:t>
            </a:r>
            <a:endParaRPr lang="en-GB" sz="3600" b="1" dirty="0"/>
          </a:p>
        </p:txBody>
      </p:sp>
    </p:spTree>
    <p:extLst>
      <p:ext uri="{BB962C8B-B14F-4D97-AF65-F5344CB8AC3E}">
        <p14:creationId xmlns:p14="http://schemas.microsoft.com/office/powerpoint/2010/main" val="3485630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Graphic spid="2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7">
            <a:extLst>
              <a:ext uri="{FF2B5EF4-FFF2-40B4-BE49-F238E27FC236}">
                <a16:creationId xmlns:a16="http://schemas.microsoft.com/office/drawing/2014/main" xmlns="" id="{490E6201-04A6-4D9D-9476-BE6CB6AEEB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6425" y="3795713"/>
            <a:ext cx="3767138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</a:rPr>
              <a:t>Data is plotted on to a line graph in the same way as a coordinate grid. These data plots are then joined with straight lines.</a:t>
            </a:r>
          </a:p>
        </p:txBody>
      </p:sp>
      <p:sp>
        <p:nvSpPr>
          <p:cNvPr id="7" name="Rectangle 27">
            <a:extLst>
              <a:ext uri="{FF2B5EF4-FFF2-40B4-BE49-F238E27FC236}">
                <a16:creationId xmlns:a16="http://schemas.microsoft.com/office/drawing/2014/main" xmlns="" id="{9F4C2AC9-8D7C-4EBB-91E4-9B38C18E27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2625" y="1408608"/>
            <a:ext cx="3779837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</a:rPr>
              <a:t>Line graphs are used to show changes to a measurement over time. They show </a:t>
            </a:r>
            <a:r>
              <a:rPr lang="en-GB" altLang="en-US" sz="1600" b="1" dirty="0">
                <a:solidFill>
                  <a:schemeClr val="tx1"/>
                </a:solidFill>
              </a:rPr>
              <a:t>continuous data</a:t>
            </a:r>
            <a:r>
              <a:rPr lang="en-GB" altLang="en-US" sz="16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141B5ECB-1A02-4BE4-A2DE-E5D15041B18F}"/>
              </a:ext>
            </a:extLst>
          </p:cNvPr>
          <p:cNvSpPr/>
          <p:nvPr/>
        </p:nvSpPr>
        <p:spPr>
          <a:xfrm>
            <a:off x="682625" y="2393209"/>
            <a:ext cx="3684587" cy="107632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1600" dirty="0">
                <a:latin typeface="Twinkl" pitchFamily="2" charset="0"/>
              </a:rPr>
              <a:t>The data being measured is shown on the </a:t>
            </a:r>
            <a:r>
              <a:rPr lang="en-GB" sz="1600" b="1" dirty="0">
                <a:latin typeface="Twinkl" pitchFamily="2" charset="0"/>
              </a:rPr>
              <a:t>vertical</a:t>
            </a:r>
            <a:r>
              <a:rPr lang="en-GB" sz="1600" dirty="0">
                <a:latin typeface="Twinkl" pitchFamily="2" charset="0"/>
              </a:rPr>
              <a:t> axis.</a:t>
            </a:r>
          </a:p>
          <a:p>
            <a:pPr algn="ctr">
              <a:defRPr/>
            </a:pPr>
            <a:r>
              <a:rPr lang="en-GB" sz="1600" dirty="0">
                <a:latin typeface="Twinkl" pitchFamily="2" charset="0"/>
              </a:rPr>
              <a:t>The time the data is being measured over is shown on the </a:t>
            </a:r>
            <a:r>
              <a:rPr lang="en-GB" sz="1600" b="1" dirty="0">
                <a:latin typeface="Twinkl" pitchFamily="2" charset="0"/>
              </a:rPr>
              <a:t>horizontal</a:t>
            </a:r>
            <a:r>
              <a:rPr lang="en-GB" sz="1600" dirty="0">
                <a:latin typeface="Twinkl" pitchFamily="2" charset="0"/>
              </a:rPr>
              <a:t> axis.</a:t>
            </a:r>
          </a:p>
        </p:txBody>
      </p:sp>
      <p:sp>
        <p:nvSpPr>
          <p:cNvPr id="10" name="Rectangle 32">
            <a:extLst>
              <a:ext uri="{FF2B5EF4-FFF2-40B4-BE49-F238E27FC236}">
                <a16:creationId xmlns:a16="http://schemas.microsoft.com/office/drawing/2014/main" xmlns="" id="{DF2A85E6-AF22-4C2A-9439-1831341EEC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4914900"/>
            <a:ext cx="396240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</a:rPr>
              <a:t>We can use the line of the graph to describe general trends in the change of the measurement over time, or to find precise measurements at a given time.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4627563" y="1524845"/>
            <a:ext cx="4286116" cy="4512418"/>
            <a:chOff x="4627563" y="1524845"/>
            <a:chExt cx="4286116" cy="4512418"/>
          </a:xfrm>
        </p:grpSpPr>
        <p:graphicFrame>
          <p:nvGraphicFramePr>
            <p:cNvPr id="5" name="Chart 18">
              <a:extLst>
                <a:ext uri="{FF2B5EF4-FFF2-40B4-BE49-F238E27FC236}">
                  <a16:creationId xmlns:a16="http://schemas.microsoft.com/office/drawing/2014/main" xmlns="" id="{ED1ACB37-08FD-4DD8-8C4F-B3FBB0B9181C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2907916284"/>
                </p:ext>
              </p:extLst>
            </p:nvPr>
          </p:nvGraphicFramePr>
          <p:xfrm>
            <a:off x="4627563" y="1552575"/>
            <a:ext cx="3698875" cy="44846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1" name="Chart" r:id="rId3" imgW="3705128" imgH="4495660" progId="Excel.Chart.8">
                    <p:embed/>
                  </p:oleObj>
                </mc:Choice>
                <mc:Fallback>
                  <p:oleObj name="Chart" r:id="rId3" imgW="3705128" imgH="4495660" progId="Excel.Chart.8">
                    <p:embed/>
                    <p:pic>
                      <p:nvPicPr>
                        <p:cNvPr id="33801" name="Chart 18">
                          <a:extLst>
                            <a:ext uri="{FF2B5EF4-FFF2-40B4-BE49-F238E27FC236}">
                              <a16:creationId xmlns:a16="http://schemas.microsoft.com/office/drawing/2014/main" xmlns="" id="{005AE64F-266F-4EE0-8819-937AAEF97289}"/>
                            </a:ext>
                          </a:extLst>
                        </p:cNvPr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4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627563" y="1552575"/>
                          <a:ext cx="3698875" cy="448468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3" name="Rectangle 34">
              <a:extLst>
                <a:ext uri="{FF2B5EF4-FFF2-40B4-BE49-F238E27FC236}">
                  <a16:creationId xmlns:a16="http://schemas.microsoft.com/office/drawing/2014/main" xmlns="" id="{89066117-1520-4C31-A862-0C0780B1C8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66176" y="1524845"/>
              <a:ext cx="4147503" cy="299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50" charset="0"/>
                  <a:ea typeface="Sassoon Infant Rg" panose="02000503030000020003" charset="0"/>
                  <a:cs typeface="Sassoon Infant Rg" panose="02000503030000020003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50" charset="0"/>
                  <a:ea typeface="Sassoon Infant Rg" panose="02000503030000020003" charset="0"/>
                  <a:cs typeface="Sassoon Infant Rg" panose="02000503030000020003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50" charset="0"/>
                  <a:ea typeface="Sassoon Infant Rg" panose="02000503030000020003" charset="0"/>
                  <a:cs typeface="Sassoon Infant Rg" panose="02000503030000020003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50" charset="0"/>
                  <a:ea typeface="Sassoon Infant Rg" panose="02000503030000020003" charset="0"/>
                  <a:cs typeface="Sassoon Infant Rg" panose="02000503030000020003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50" charset="0"/>
                  <a:ea typeface="Sassoon Infant Rg" panose="02000503030000020003" charset="0"/>
                  <a:cs typeface="Sassoon Infant Rg" panose="02000503030000020003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50" charset="0"/>
                  <a:ea typeface="Sassoon Infant Rg" panose="02000503030000020003" charset="0"/>
                  <a:cs typeface="Sassoon Infant Rg" panose="02000503030000020003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50" charset="0"/>
                  <a:ea typeface="Sassoon Infant Rg" panose="02000503030000020003" charset="0"/>
                  <a:cs typeface="Sassoon Infant Rg" panose="02000503030000020003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50" charset="0"/>
                  <a:ea typeface="Sassoon Infant Rg" panose="02000503030000020003" charset="0"/>
                  <a:cs typeface="Sassoon Infant Rg" panose="02000503030000020003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50" charset="0"/>
                  <a:ea typeface="Sassoon Infant Rg" panose="02000503030000020003" charset="0"/>
                  <a:cs typeface="Sassoon Infant Rg" panose="02000503030000020003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100" b="1" dirty="0">
                  <a:solidFill>
                    <a:schemeClr val="tx1"/>
                  </a:solidFill>
                </a:rPr>
                <a:t>A Line Graph to Show the Temperature of the Classroom</a:t>
              </a: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755651" y="571668"/>
            <a:ext cx="7632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cs typeface="Twinkl"/>
              </a:rPr>
              <a:t>Line Graphs</a:t>
            </a:r>
            <a:endParaRPr lang="en-GB" sz="3600" b="1" dirty="0"/>
          </a:p>
        </p:txBody>
      </p:sp>
    </p:spTree>
    <p:extLst>
      <p:ext uri="{BB962C8B-B14F-4D97-AF65-F5344CB8AC3E}">
        <p14:creationId xmlns:p14="http://schemas.microsoft.com/office/powerpoint/2010/main" val="3079092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 animBg="1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9">
            <a:extLst>
              <a:ext uri="{FF2B5EF4-FFF2-40B4-BE49-F238E27FC236}">
                <a16:creationId xmlns:a16="http://schemas.microsoft.com/office/drawing/2014/main" xmlns="" id="{3EFD6C55-664E-49F0-B834-6E634CEBF2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9138" y="1633538"/>
            <a:ext cx="7632700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sz="1600" b="1" dirty="0">
                <a:solidFill>
                  <a:schemeClr val="tx1"/>
                </a:solidFill>
              </a:rPr>
              <a:t>Pie charts show discrete data as proportional sectors of a circle.</a:t>
            </a:r>
          </a:p>
          <a:p>
            <a:pPr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</a:rPr>
              <a:t>Every sector of a pie chart is a proportion of the whole. You can explain what each sector represents using an angle, fraction or percentage. </a:t>
            </a:r>
          </a:p>
          <a:p>
            <a:pPr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</a:rPr>
              <a:t>Being able to convert between fractions, percentages and angles is a key skill for answering questions about data presented in a pie chart.</a:t>
            </a:r>
          </a:p>
        </p:txBody>
      </p:sp>
      <p:graphicFrame>
        <p:nvGraphicFramePr>
          <p:cNvPr id="8" name="Chart 31">
            <a:extLst>
              <a:ext uri="{FF2B5EF4-FFF2-40B4-BE49-F238E27FC236}">
                <a16:creationId xmlns:a16="http://schemas.microsoft.com/office/drawing/2014/main" xmlns="" id="{B162E4F0-5CF8-438D-A351-613BD5D79FA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14546963"/>
              </p:ext>
            </p:extLst>
          </p:nvPr>
        </p:nvGraphicFramePr>
        <p:xfrm>
          <a:off x="2212975" y="3108806"/>
          <a:ext cx="3341688" cy="2497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5" name="Chart" r:id="rId3" imgW="3346994" imgH="2505673" progId="Excel.Chart.8">
                  <p:embed/>
                </p:oleObj>
              </mc:Choice>
              <mc:Fallback>
                <p:oleObj name="Chart" r:id="rId3" imgW="3346994" imgH="2505673" progId="Excel.Chart.8">
                  <p:embed/>
                  <p:pic>
                    <p:nvPicPr>
                      <p:cNvPr id="39941" name="Chart 31">
                        <a:extLst>
                          <a:ext uri="{FF2B5EF4-FFF2-40B4-BE49-F238E27FC236}">
                            <a16:creationId xmlns:a16="http://schemas.microsoft.com/office/drawing/2014/main" xmlns="" id="{BF3FC397-3172-4DB3-8699-94D2482732D6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12975" y="3108806"/>
                        <a:ext cx="3341688" cy="2497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Callout: Left Arrow 5">
            <a:extLst>
              <a:ext uri="{FF2B5EF4-FFF2-40B4-BE49-F238E27FC236}">
                <a16:creationId xmlns:a16="http://schemas.microsoft.com/office/drawing/2014/main" xmlns="" id="{7B50E73F-836F-4E87-991A-6AC0AF7D486C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176508" y="3311562"/>
            <a:ext cx="4381811" cy="567565"/>
          </a:xfrm>
          <a:prstGeom prst="leftArrowCallout">
            <a:avLst>
              <a:gd name="adj1" fmla="val 25000"/>
              <a:gd name="adj2" fmla="val 25000"/>
              <a:gd name="adj3" fmla="val 25000"/>
              <a:gd name="adj4" fmla="val 87399"/>
            </a:avLst>
          </a:prstGeom>
          <a:blipFill rotWithShape="0">
            <a:blip r:embed="rId5"/>
            <a:stretch>
              <a:fillRect b="-14737"/>
            </a:stretch>
          </a:blipFill>
          <a:ln>
            <a:solidFill>
              <a:srgbClr val="E94D13"/>
            </a:solidFill>
          </a:ln>
        </p:spPr>
        <p:txBody>
          <a:bodyPr/>
          <a:lstStyle/>
          <a:p>
            <a:pPr>
              <a:defRPr/>
            </a:pPr>
            <a:r>
              <a:rPr lang="en-GB">
                <a:noFill/>
                <a:latin typeface="Twinkl" pitchFamily="2" charset="0"/>
              </a:rPr>
              <a:t> </a:t>
            </a:r>
          </a:p>
        </p:txBody>
      </p:sp>
      <p:sp>
        <p:nvSpPr>
          <p:cNvPr id="12" name="Callout: Right Arrow 6">
            <a:extLst>
              <a:ext uri="{FF2B5EF4-FFF2-40B4-BE49-F238E27FC236}">
                <a16:creationId xmlns:a16="http://schemas.microsoft.com/office/drawing/2014/main" xmlns="" id="{76CDA073-1AF9-4D2C-9E21-53C30F74551A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64204" y="3285586"/>
            <a:ext cx="2743200" cy="1189184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77498"/>
            </a:avLst>
          </a:prstGeom>
          <a:blipFill rotWithShape="0">
            <a:blip r:embed="rId6"/>
            <a:stretch>
              <a:fillRect/>
            </a:stretch>
          </a:blipFill>
          <a:ln>
            <a:solidFill>
              <a:srgbClr val="92D050"/>
            </a:solidFill>
          </a:ln>
        </p:spPr>
        <p:txBody>
          <a:bodyPr/>
          <a:lstStyle/>
          <a:p>
            <a:pPr>
              <a:defRPr/>
            </a:pPr>
            <a:r>
              <a:rPr lang="en-GB">
                <a:noFill/>
                <a:latin typeface="Twinkl" pitchFamily="2" charset="0"/>
              </a:rPr>
              <a:t> </a:t>
            </a:r>
          </a:p>
        </p:txBody>
      </p:sp>
      <p:sp>
        <p:nvSpPr>
          <p:cNvPr id="13" name="Callout: Right Arrow 7">
            <a:extLst>
              <a:ext uri="{FF2B5EF4-FFF2-40B4-BE49-F238E27FC236}">
                <a16:creationId xmlns:a16="http://schemas.microsoft.com/office/drawing/2014/main" xmlns="" id="{C5F51F4F-4883-4CD0-8C8A-E181B4C437C3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64204" y="4637677"/>
            <a:ext cx="2859902" cy="1189184"/>
          </a:xfrm>
          <a:prstGeom prst="rightArrowCallout">
            <a:avLst/>
          </a:prstGeom>
          <a:blipFill rotWithShape="0">
            <a:blip r:embed="rId7"/>
            <a:stretch>
              <a:fillRect/>
            </a:stretch>
          </a:blipFill>
          <a:ln>
            <a:solidFill>
              <a:schemeClr val="accent3"/>
            </a:solidFill>
          </a:ln>
        </p:spPr>
        <p:txBody>
          <a:bodyPr/>
          <a:lstStyle/>
          <a:p>
            <a:pPr>
              <a:defRPr/>
            </a:pPr>
            <a:r>
              <a:rPr lang="en-GB" dirty="0">
                <a:noFill/>
                <a:latin typeface="Twinkl" pitchFamily="2" charset="0"/>
              </a:rPr>
              <a:t> 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C71B2068-7534-4A21-AC29-0458ADD3C3E5}"/>
              </a:ext>
            </a:extLst>
          </p:cNvPr>
          <p:cNvSpPr txBox="1"/>
          <p:nvPr/>
        </p:nvSpPr>
        <p:spPr>
          <a:xfrm>
            <a:off x="5033963" y="4732338"/>
            <a:ext cx="3317875" cy="13843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GB" sz="1400" dirty="0">
                <a:latin typeface="Twinkl" pitchFamily="2" charset="0"/>
              </a:rPr>
              <a:t>We can use fraction, percentage and angle equivalents to interpret the data in a pie chart.</a:t>
            </a:r>
          </a:p>
          <a:p>
            <a:pPr>
              <a:defRPr/>
            </a:pPr>
            <a:endParaRPr lang="en-GB" sz="1400" dirty="0">
              <a:latin typeface="Twinkl" pitchFamily="2" charset="0"/>
            </a:endParaRPr>
          </a:p>
          <a:p>
            <a:pPr>
              <a:defRPr/>
            </a:pPr>
            <a:r>
              <a:rPr lang="en-GB" sz="1400" b="1" dirty="0">
                <a:latin typeface="Twinkl" pitchFamily="2" charset="0"/>
              </a:rPr>
              <a:t>If the whole pie chart represents 120, the value of the orange sector is 60.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55651" y="571668"/>
            <a:ext cx="7632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cs typeface="Twinkl"/>
              </a:rPr>
              <a:t>Pie Charts</a:t>
            </a:r>
            <a:endParaRPr lang="en-GB" sz="3600" b="1" dirty="0"/>
          </a:p>
        </p:txBody>
      </p:sp>
    </p:spTree>
    <p:extLst>
      <p:ext uri="{BB962C8B-B14F-4D97-AF65-F5344CB8AC3E}">
        <p14:creationId xmlns:p14="http://schemas.microsoft.com/office/powerpoint/2010/main" val="3471158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OleChart spid="8" grpId="0"/>
      <p:bldP spid="10" grpId="0" animBg="1"/>
      <p:bldP spid="12" grpId="0" animBg="1"/>
      <p:bldP spid="13" grpId="0" animBg="1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39" t="24548" r="55022" b="13373"/>
          <a:stretch/>
        </p:blipFill>
        <p:spPr bwMode="auto">
          <a:xfrm>
            <a:off x="723330" y="532262"/>
            <a:ext cx="7710985" cy="58412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74283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332</TotalTime>
  <Words>586</Words>
  <Application>Microsoft Office PowerPoint</Application>
  <PresentationFormat>On-screen Show (4:3)</PresentationFormat>
  <Paragraphs>99</Paragraphs>
  <Slides>8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Arial</vt:lpstr>
      <vt:lpstr>Twinkl</vt:lpstr>
      <vt:lpstr>Sassoon Infant Rg</vt:lpstr>
      <vt:lpstr>Calibri</vt:lpstr>
      <vt:lpstr>Liberation Sans</vt:lpstr>
      <vt:lpstr>Twinkl SemiBold</vt:lpstr>
      <vt:lpstr>Office Theme</vt:lpstr>
      <vt:lpstr>Chart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</dc:creator>
  <cp:lastModifiedBy>Alex Gordon</cp:lastModifiedBy>
  <cp:revision>40</cp:revision>
  <dcterms:created xsi:type="dcterms:W3CDTF">2017-03-10T14:24:38Z</dcterms:created>
  <dcterms:modified xsi:type="dcterms:W3CDTF">2021-02-07T23:19:59Z</dcterms:modified>
</cp:coreProperties>
</file>