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64" r:id="rId2"/>
    <p:sldId id="265" r:id="rId3"/>
    <p:sldId id="266" r:id="rId4"/>
    <p:sldId id="267" r:id="rId5"/>
    <p:sldId id="268" r:id="rId6"/>
    <p:sldId id="269" r:id="rId7"/>
    <p:sldId id="270" r:id="rId8"/>
    <p:sldId id="271" r:id="rId9"/>
    <p:sldId id="272" r:id="rId10"/>
    <p:sldId id="273" r:id="rId11"/>
    <p:sldId id="274" r:id="rId12"/>
    <p:sldId id="27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351262-BA73-4BA5-A287-A54879C933B5}" type="datetimeFigureOut">
              <a:rPr lang="en-GB" smtClean="0"/>
              <a:t>01/02/2021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EA4946-B735-4327-A2FF-54C33747B115}" type="slidenum">
              <a:rPr lang="en-GB" smtClean="0"/>
              <a:t>‹#›</a:t>
            </a:fld>
            <a:endParaRPr lang="en-GB"/>
          </a:p>
        </p:txBody>
      </p:sp>
    </p:spTree>
    <p:extLst>
      <p:ext uri="{BB962C8B-B14F-4D97-AF65-F5344CB8AC3E}">
        <p14:creationId xmlns:p14="http://schemas.microsoft.com/office/powerpoint/2010/main" val="328424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lprimarystars.com/resources/eat-the-rainbow"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plprimarystars.com/resources/hydration"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plprimarystars.com/resources/resilienc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plprimarystars.com/resources/try-your-best-challeng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61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br>
              <a:rPr lang="en-NZ" b="1" dirty="0"/>
            </a:br>
            <a:endParaRPr b="1" dirty="0"/>
          </a:p>
          <a:p>
            <a:pPr marL="0" lvl="0" indent="0" algn="l" rtl="0">
              <a:spcBef>
                <a:spcPts val="0"/>
              </a:spcBef>
              <a:spcAft>
                <a:spcPts val="0"/>
              </a:spcAft>
              <a:buClr>
                <a:schemeClr val="dk1"/>
              </a:buClr>
              <a:buSzPts val="1200"/>
              <a:buFont typeface="Calibri"/>
              <a:buNone/>
            </a:pPr>
            <a:r>
              <a:rPr lang="en-NZ" dirty="0"/>
              <a:t>The activities covered in these slides can link to the following objectives from the PSHE education programme of study for KS2:</a:t>
            </a:r>
            <a:br>
              <a:rPr lang="en-NZ" dirty="0"/>
            </a:br>
            <a:endParaRPr dirty="0"/>
          </a:p>
          <a:p>
            <a:pPr marL="0" lvl="0" indent="0" algn="l" rtl="0">
              <a:spcBef>
                <a:spcPts val="0"/>
              </a:spcBef>
              <a:spcAft>
                <a:spcPts val="0"/>
              </a:spcAft>
              <a:buClr>
                <a:schemeClr val="dk1"/>
              </a:buClr>
              <a:buSzPts val="1200"/>
              <a:buFont typeface="Calibri"/>
              <a:buNone/>
            </a:pPr>
            <a:r>
              <a:rPr lang="en-NZ" b="1" i="1" dirty="0"/>
              <a:t>Core theme 1: Health and wellbeing</a:t>
            </a:r>
            <a:endParaRPr dirty="0"/>
          </a:p>
          <a:p>
            <a:pPr marL="0" lvl="0" indent="0" algn="l" rtl="0">
              <a:spcBef>
                <a:spcPts val="0"/>
              </a:spcBef>
              <a:spcAft>
                <a:spcPts val="0"/>
              </a:spcAft>
              <a:buClr>
                <a:schemeClr val="dk1"/>
              </a:buClr>
              <a:buSzPts val="1200"/>
              <a:buFont typeface="Calibri"/>
              <a:buNone/>
            </a:pPr>
            <a:r>
              <a:rPr lang="en-NZ" dirty="0"/>
              <a:t>Healthy lifestyles (physical wellbeing)</a:t>
            </a:r>
            <a:endParaRPr dirty="0"/>
          </a:p>
          <a:p>
            <a:pPr marL="0" lvl="0" indent="0" algn="l" rtl="0">
              <a:spcBef>
                <a:spcPts val="0"/>
              </a:spcBef>
              <a:spcAft>
                <a:spcPts val="0"/>
              </a:spcAft>
              <a:buClr>
                <a:schemeClr val="dk1"/>
              </a:buClr>
              <a:buSzPts val="1200"/>
              <a:buFont typeface="Calibri"/>
              <a:buNone/>
            </a:pPr>
            <a:r>
              <a:rPr lang="en-NZ" dirty="0"/>
              <a:t>H6. about what constitutes a healthy diet; how to plan healthy meals; benefits to health and wellbeing of eating nutritionally rich foods; risks associated with not eating a healthy diet including obesity and tooth decay. </a:t>
            </a:r>
            <a:endParaRPr dirty="0"/>
          </a:p>
          <a:p>
            <a:pPr marL="0" lvl="0" indent="0" algn="l" rtl="0">
              <a:spcBef>
                <a:spcPts val="0"/>
              </a:spcBef>
              <a:spcAft>
                <a:spcPts val="0"/>
              </a:spcAft>
              <a:buClr>
                <a:schemeClr val="dk1"/>
              </a:buClr>
              <a:buSzPts val="1200"/>
              <a:buFont typeface="Calibri"/>
              <a:buNone/>
            </a:pPr>
            <a:r>
              <a:rPr lang="en-NZ" dirty="0"/>
              <a:t>H7. how regular (daily/weekly) exercise benefits mental and physical health (e.g. walking or cycling to school, daily active mile); recognise opportunities to be physically active and some of the risks associated with an inactive lifestyle </a:t>
            </a:r>
            <a:endParaRPr dirty="0"/>
          </a:p>
          <a:p>
            <a:pPr marL="0" lvl="0" indent="0" algn="l" rtl="0">
              <a:spcBef>
                <a:spcPts val="0"/>
              </a:spcBef>
              <a:spcAft>
                <a:spcPts val="0"/>
              </a:spcAft>
              <a:buClr>
                <a:schemeClr val="dk1"/>
              </a:buClr>
              <a:buSzPts val="1200"/>
              <a:buFont typeface="Calibri"/>
              <a:buNone/>
            </a:pPr>
            <a:r>
              <a:rPr lang="en-NZ" dirty="0"/>
              <a:t>H8. about how sleep contributes to a healthy lifestyle; routines that support good quality sleep; the effects of lack of sleep on the body, feelings, behaviour and ability to learn</a:t>
            </a:r>
            <a:endParaRPr dirty="0"/>
          </a:p>
          <a:p>
            <a:pPr marL="0" lvl="0" indent="0" algn="l" rtl="0">
              <a:spcBef>
                <a:spcPts val="0"/>
              </a:spcBef>
              <a:spcAft>
                <a:spcPts val="0"/>
              </a:spcAft>
              <a:buClr>
                <a:schemeClr val="dk1"/>
              </a:buClr>
              <a:buSzPts val="1200"/>
              <a:buFont typeface="Calibri"/>
              <a:buNone/>
            </a:pPr>
            <a:endParaRPr lang="en-NZ" b="1" i="1" dirty="0"/>
          </a:p>
          <a:p>
            <a:pPr marL="0" lvl="0" indent="0" algn="l" rtl="0">
              <a:spcBef>
                <a:spcPts val="0"/>
              </a:spcBef>
              <a:spcAft>
                <a:spcPts val="0"/>
              </a:spcAft>
              <a:buClr>
                <a:schemeClr val="dk1"/>
              </a:buClr>
              <a:buSzPts val="1200"/>
              <a:buFont typeface="Calibri"/>
              <a:buNone/>
            </a:pPr>
            <a:r>
              <a:rPr lang="en-NZ" b="1" i="1" dirty="0"/>
              <a:t>Theme 2: Mental health</a:t>
            </a:r>
            <a:endParaRPr b="1" i="1" dirty="0"/>
          </a:p>
          <a:p>
            <a:pPr marL="0" lvl="0" indent="0" algn="l" rtl="0">
              <a:spcBef>
                <a:spcPts val="0"/>
              </a:spcBef>
              <a:spcAft>
                <a:spcPts val="0"/>
              </a:spcAft>
              <a:buClr>
                <a:schemeClr val="dk1"/>
              </a:buClr>
              <a:buSzPts val="1200"/>
              <a:buFont typeface="Calibri"/>
              <a:buNone/>
            </a:pPr>
            <a:r>
              <a:rPr lang="en-NZ" dirty="0"/>
              <a:t>H16. about strategies and behaviours that support mental health — including how good quality sleep, physical exercise/time outdoors, being involved in community groups, doing things for others, clubs, and activities, hobbies and spending time with family and friends can support mental health and wellbeing </a:t>
            </a:r>
            <a:endParaRPr dirty="0"/>
          </a:p>
          <a:p>
            <a:pPr marL="0" lvl="0" indent="0" algn="l" rtl="0">
              <a:spcBef>
                <a:spcPts val="0"/>
              </a:spcBef>
              <a:spcAft>
                <a:spcPts val="0"/>
              </a:spcAft>
              <a:buClr>
                <a:schemeClr val="dk1"/>
              </a:buClr>
              <a:buSzPts val="1200"/>
              <a:buFont typeface="Calibri"/>
              <a:buNone/>
            </a:pPr>
            <a:endParaRPr dirty="0"/>
          </a:p>
          <a:p>
            <a:pPr marL="0" lvl="0" indent="0" algn="l" rtl="0">
              <a:spcBef>
                <a:spcPts val="0"/>
              </a:spcBef>
              <a:spcAft>
                <a:spcPts val="0"/>
              </a:spcAft>
              <a:buClr>
                <a:schemeClr val="dk1"/>
              </a:buClr>
              <a:buSzPts val="1200"/>
              <a:buFont typeface="Calibri"/>
              <a:buNone/>
            </a:pPr>
            <a:r>
              <a:rPr lang="en-NZ" dirty="0"/>
              <a:t>In addition, the following objectives are covered by the other activities within this resource:</a:t>
            </a:r>
            <a:endParaRPr dirty="0"/>
          </a:p>
          <a:p>
            <a:pPr marL="0" lvl="0" indent="0" algn="l" rtl="0">
              <a:spcBef>
                <a:spcPts val="0"/>
              </a:spcBef>
              <a:spcAft>
                <a:spcPts val="0"/>
              </a:spcAft>
              <a:buClr>
                <a:schemeClr val="dk1"/>
              </a:buClr>
              <a:buSzPts val="1200"/>
              <a:buFont typeface="Calibri"/>
              <a:buNone/>
            </a:pPr>
            <a:r>
              <a:rPr lang="en-NZ" dirty="0"/>
              <a:t>H17. to recognise that feelings can change over time and range in intensity </a:t>
            </a:r>
            <a:endParaRPr dirty="0"/>
          </a:p>
          <a:p>
            <a:pPr marL="0" lvl="0" indent="0" algn="l" rtl="0">
              <a:spcBef>
                <a:spcPts val="0"/>
              </a:spcBef>
              <a:spcAft>
                <a:spcPts val="0"/>
              </a:spcAft>
              <a:buClr>
                <a:schemeClr val="dk1"/>
              </a:buClr>
              <a:buSzPts val="1200"/>
              <a:buFont typeface="Calibri"/>
              <a:buNone/>
            </a:pPr>
            <a:r>
              <a:rPr lang="en-NZ" dirty="0"/>
              <a:t>H18. about everyday things that affect feelings and the importance of expressing feelings </a:t>
            </a:r>
            <a:endParaRPr dirty="0"/>
          </a:p>
          <a:p>
            <a:pPr marL="0" lvl="0" indent="0" algn="l" rtl="0">
              <a:spcBef>
                <a:spcPts val="0"/>
              </a:spcBef>
              <a:spcAft>
                <a:spcPts val="0"/>
              </a:spcAft>
              <a:buClr>
                <a:schemeClr val="dk1"/>
              </a:buClr>
              <a:buSzPts val="1200"/>
              <a:buFont typeface="Calibri"/>
              <a:buNone/>
            </a:pPr>
            <a:r>
              <a:rPr lang="en-NZ" dirty="0"/>
              <a:t>H19. a varied vocabulary to use when talking about feelings; about how to express feelings in different ways</a:t>
            </a:r>
            <a:endParaRPr dirty="0"/>
          </a:p>
          <a:p>
            <a:pPr marL="0" lvl="0" indent="0" algn="l" rtl="0">
              <a:spcBef>
                <a:spcPts val="0"/>
              </a:spcBef>
              <a:spcAft>
                <a:spcPts val="0"/>
              </a:spcAft>
              <a:buNone/>
            </a:pPr>
            <a:endParaRPr dirty="0"/>
          </a:p>
        </p:txBody>
      </p:sp>
      <p:sp>
        <p:nvSpPr>
          <p:cNvPr id="278" name="Google Shape;27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2</a:t>
            </a:fld>
            <a:endParaRPr/>
          </a:p>
        </p:txBody>
      </p:sp>
    </p:spTree>
    <p:extLst>
      <p:ext uri="{BB962C8B-B14F-4D97-AF65-F5344CB8AC3E}">
        <p14:creationId xmlns:p14="http://schemas.microsoft.com/office/powerpoint/2010/main" val="1940156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4" name="Google Shape;284;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br>
              <a:rPr lang="en-NZ" b="1" dirty="0"/>
            </a:br>
            <a:endParaRPr b="1" dirty="0"/>
          </a:p>
          <a:p>
            <a:pPr marL="0" lvl="0" indent="0" algn="l" rtl="0">
              <a:spcBef>
                <a:spcPts val="0"/>
              </a:spcBef>
              <a:spcAft>
                <a:spcPts val="0"/>
              </a:spcAft>
              <a:buClr>
                <a:schemeClr val="dk1"/>
              </a:buClr>
              <a:buSzPts val="1200"/>
              <a:buFont typeface="Calibri"/>
              <a:buNone/>
            </a:pPr>
            <a:r>
              <a:rPr lang="en-NZ" dirty="0"/>
              <a:t>This slide could be used as a recap on the ‘Emotions flashcard' activity in the </a:t>
            </a:r>
            <a:r>
              <a:rPr lang="en-NZ" i="1" dirty="0"/>
              <a:t>Wellbeing – feelings and emotions</a:t>
            </a:r>
            <a:r>
              <a:rPr lang="en-NZ" dirty="0"/>
              <a:t> resource pack, or as a standalone to get pupils thinking about how they react to certain feelings.</a:t>
            </a:r>
            <a:endParaRPr dirty="0"/>
          </a:p>
          <a:p>
            <a:pPr marL="0" lvl="0" indent="0" algn="l" rtl="0">
              <a:spcBef>
                <a:spcPts val="0"/>
              </a:spcBef>
              <a:spcAft>
                <a:spcPts val="0"/>
              </a:spcAft>
              <a:buClr>
                <a:schemeClr val="dk1"/>
              </a:buClr>
              <a:buSzPts val="1200"/>
              <a:buFont typeface="Calibri"/>
              <a:buNone/>
            </a:pPr>
            <a:endParaRPr dirty="0"/>
          </a:p>
          <a:p>
            <a:pPr marL="457200" lvl="0" indent="-298450" algn="l" rtl="0">
              <a:spcBef>
                <a:spcPts val="0"/>
              </a:spcBef>
              <a:spcAft>
                <a:spcPts val="0"/>
              </a:spcAft>
              <a:buClr>
                <a:schemeClr val="dk1"/>
              </a:buClr>
              <a:buSzPts val="1100"/>
              <a:buFont typeface="Calibri"/>
              <a:buChar char="●"/>
            </a:pPr>
            <a:r>
              <a:rPr lang="en-NZ" dirty="0"/>
              <a:t>Reveal each question on a click. Ask pupils to feed back on each question and gather a list of feelings (positive and negative). Remind pupils that the way we feel can affect our minds and our bodies.</a:t>
            </a:r>
            <a:endParaRPr dirty="0"/>
          </a:p>
          <a:p>
            <a:pPr marL="457200" lvl="0" indent="-298450" algn="l" rtl="0">
              <a:spcBef>
                <a:spcPts val="0"/>
              </a:spcBef>
              <a:spcAft>
                <a:spcPts val="0"/>
              </a:spcAft>
              <a:buClr>
                <a:schemeClr val="dk1"/>
              </a:buClr>
              <a:buSzPts val="1100"/>
              <a:buFont typeface="Calibri"/>
              <a:buChar char="●"/>
            </a:pPr>
            <a:r>
              <a:rPr lang="en-NZ" dirty="0"/>
              <a:t>Ask the class for ideas on what can make someone feel better, both in their minds and bodies, and gather some responses in a word cloud. </a:t>
            </a:r>
            <a:endParaRPr dirty="0"/>
          </a:p>
          <a:p>
            <a:pPr marL="457200" lvl="0" indent="-298450" algn="l" rtl="0">
              <a:spcBef>
                <a:spcPts val="0"/>
              </a:spcBef>
              <a:spcAft>
                <a:spcPts val="0"/>
              </a:spcAft>
              <a:buClr>
                <a:schemeClr val="dk1"/>
              </a:buClr>
              <a:buSzPts val="1100"/>
              <a:buFont typeface="Calibri"/>
              <a:buChar char="●"/>
            </a:pPr>
            <a:r>
              <a:rPr lang="en-NZ" dirty="0"/>
              <a:t>Ask them what they think professional football players might do to feel good and take some feedback, then tell them that they're going to hear from some football players about what helps them.</a:t>
            </a:r>
            <a:endParaRPr dirty="0"/>
          </a:p>
        </p:txBody>
      </p:sp>
      <p:sp>
        <p:nvSpPr>
          <p:cNvPr id="285" name="Google Shape;285;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3</a:t>
            </a:fld>
            <a:endParaRPr/>
          </a:p>
        </p:txBody>
      </p:sp>
    </p:spTree>
    <p:extLst>
      <p:ext uri="{BB962C8B-B14F-4D97-AF65-F5344CB8AC3E}">
        <p14:creationId xmlns:p14="http://schemas.microsoft.com/office/powerpoint/2010/main" val="3864574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0" name="Google Shape;30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endParaRPr dirty="0"/>
          </a:p>
          <a:p>
            <a:pPr marL="457200" lvl="0" indent="-298450" algn="l" rtl="0">
              <a:spcBef>
                <a:spcPts val="0"/>
              </a:spcBef>
              <a:spcAft>
                <a:spcPts val="0"/>
              </a:spcAft>
              <a:buClr>
                <a:schemeClr val="dk1"/>
              </a:buClr>
              <a:buSzPts val="1100"/>
              <a:buFont typeface="Calibri"/>
              <a:buChar char="●"/>
            </a:pPr>
            <a:r>
              <a:rPr lang="en-NZ" dirty="0"/>
              <a:t>Ask pupils why they think exercise helps Enda Stevens feel good. </a:t>
            </a:r>
            <a:endParaRPr dirty="0"/>
          </a:p>
          <a:p>
            <a:pPr marL="457200" lvl="0" indent="-298450" algn="l" rtl="0">
              <a:spcBef>
                <a:spcPts val="0"/>
              </a:spcBef>
              <a:spcAft>
                <a:spcPts val="0"/>
              </a:spcAft>
              <a:buClr>
                <a:schemeClr val="dk1"/>
              </a:buClr>
              <a:buSzPts val="1100"/>
              <a:buFont typeface="Calibri"/>
              <a:buChar char="●"/>
            </a:pPr>
            <a:r>
              <a:rPr lang="en-NZ" dirty="0"/>
              <a:t>Ask them what kind of exercise any of them do, and how it makes them feel afterwards. Emphasise that this could be any activity e.g. walking, cycling, scooting, running as well as team games, or even just playing outside in a park or playground as long as they're moving their bodies.</a:t>
            </a:r>
          </a:p>
          <a:p>
            <a:pPr marL="457200" lvl="0" indent="-298450" algn="l" rtl="0">
              <a:spcBef>
                <a:spcPts val="0"/>
              </a:spcBef>
              <a:spcAft>
                <a:spcPts val="0"/>
              </a:spcAft>
              <a:buClr>
                <a:schemeClr val="dk1"/>
              </a:buClr>
              <a:buSzPts val="1100"/>
              <a:buFont typeface="Calibri"/>
              <a:buChar char="●"/>
            </a:pPr>
            <a:r>
              <a:rPr lang="en-NZ" dirty="0"/>
              <a:t>Ask pupils to write down an exercise/activity goal and count how many times they achieve it. They could also write or draw a picture showing how the activity makes them feel. </a:t>
            </a:r>
          </a:p>
          <a:p>
            <a:pPr marL="457200" marR="0" lvl="0" indent="-298450" algn="l" defTabSz="914400" rtl="0" eaLnBrk="1" fontAlgn="auto" latinLnBrk="0" hangingPunct="1">
              <a:lnSpc>
                <a:spcPct val="100000"/>
              </a:lnSpc>
              <a:spcBef>
                <a:spcPts val="0"/>
              </a:spcBef>
              <a:spcAft>
                <a:spcPts val="0"/>
              </a:spcAft>
              <a:buClr>
                <a:schemeClr val="dk1"/>
              </a:buClr>
              <a:buSzPts val="1100"/>
              <a:buFont typeface="Calibri"/>
              <a:buChar char="●"/>
              <a:tabLst/>
              <a:defRPr/>
            </a:pPr>
            <a:r>
              <a:rPr lang="en-US" dirty="0">
                <a:solidFill>
                  <a:schemeClr val="dk1"/>
                </a:solidFill>
              </a:rPr>
              <a:t>Pupils might not understand the term ‘upbeat’. Explain that to be upbeat means that someone is happy and cheerful. </a:t>
            </a:r>
            <a:endParaRPr lang="en-NZ" dirty="0"/>
          </a:p>
          <a:p>
            <a:pPr marL="0" marR="0" lvl="0" indent="0" algn="l" rtl="0">
              <a:lnSpc>
                <a:spcPct val="100000"/>
              </a:lnSpc>
              <a:spcBef>
                <a:spcPts val="0"/>
              </a:spcBef>
              <a:spcAft>
                <a:spcPts val="0"/>
              </a:spcAft>
              <a:buClr>
                <a:schemeClr val="dk1"/>
              </a:buClr>
              <a:buSzPts val="1200"/>
              <a:buFont typeface="Calibri"/>
              <a:buNone/>
            </a:pPr>
            <a:r>
              <a:rPr lang="en-NZ" dirty="0"/>
              <a:t/>
            </a:r>
            <a:br>
              <a:rPr lang="en-NZ" dirty="0"/>
            </a:br>
            <a:r>
              <a:rPr lang="en-NZ" dirty="0">
                <a:solidFill>
                  <a:schemeClr val="dk1"/>
                </a:solidFill>
              </a:rPr>
              <a:t>The photo displayed on the slide is of Enda Stevens and plays for Sheffield United. Enda Stevens’ quote is at 2 minutes 45 seconds. </a:t>
            </a:r>
            <a:br>
              <a:rPr lang="en-NZ" dirty="0">
                <a:solidFill>
                  <a:schemeClr val="dk1"/>
                </a:solidFill>
              </a:rPr>
            </a:br>
            <a:r>
              <a:rPr lang="en-NZ" dirty="0">
                <a:solidFill>
                  <a:schemeClr val="dk1"/>
                </a:solidFill>
              </a:rPr>
              <a:t>NB: The video interview was filmed as part of Mental Health Awareness Week during lockdown, May 2020.  </a:t>
            </a:r>
            <a:endParaRPr dirty="0"/>
          </a:p>
          <a:p>
            <a:pPr marL="0" lvl="0" indent="0" algn="l" rtl="0">
              <a:spcBef>
                <a:spcPts val="0"/>
              </a:spcBef>
              <a:spcAft>
                <a:spcPts val="0"/>
              </a:spcAft>
              <a:buClr>
                <a:schemeClr val="dk1"/>
              </a:buClr>
              <a:buSzPts val="1200"/>
              <a:buFont typeface="Calibri"/>
              <a:buNone/>
            </a:pPr>
            <a:endParaRPr dirty="0"/>
          </a:p>
        </p:txBody>
      </p:sp>
      <p:sp>
        <p:nvSpPr>
          <p:cNvPr id="301" name="Google Shape;30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4</a:t>
            </a:fld>
            <a:endParaRPr/>
          </a:p>
        </p:txBody>
      </p:sp>
    </p:spTree>
    <p:extLst>
      <p:ext uri="{BB962C8B-B14F-4D97-AF65-F5344CB8AC3E}">
        <p14:creationId xmlns:p14="http://schemas.microsoft.com/office/powerpoint/2010/main" val="3352379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3" name="Google Shape;31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a:t>Teacher notes</a:t>
            </a:r>
            <a:endParaRPr/>
          </a:p>
          <a:p>
            <a:pPr marL="457200" lvl="0" indent="-298450" algn="l" rtl="0">
              <a:spcBef>
                <a:spcPts val="0"/>
              </a:spcBef>
              <a:spcAft>
                <a:spcPts val="0"/>
              </a:spcAft>
              <a:buClr>
                <a:schemeClr val="dk1"/>
              </a:buClr>
              <a:buSzPts val="1100"/>
              <a:buFont typeface="Calibri"/>
              <a:buChar char="●"/>
            </a:pPr>
            <a:r>
              <a:rPr lang="en-NZ"/>
              <a:t>Ask pupils if they know why our bodies need healthy food and water. If we only ate unhealthy foods, how would our minds and bodies feel?</a:t>
            </a:r>
            <a:endParaRPr/>
          </a:p>
          <a:p>
            <a:pPr marL="457200" lvl="0" indent="-298450" algn="l" rtl="0">
              <a:spcBef>
                <a:spcPts val="0"/>
              </a:spcBef>
              <a:spcAft>
                <a:spcPts val="0"/>
              </a:spcAft>
              <a:buClr>
                <a:schemeClr val="dk1"/>
              </a:buClr>
              <a:buSzPts val="1100"/>
              <a:buFont typeface="Calibri"/>
              <a:buChar char="●"/>
            </a:pPr>
            <a:r>
              <a:rPr lang="en-NZ"/>
              <a:t>Discuss examples of healthy and unhealthy foods, and why it's important to avoid fizzy or sugary drinks.</a:t>
            </a:r>
            <a:endParaRPr/>
          </a:p>
          <a:p>
            <a:pPr marL="0" lvl="0" indent="0" algn="l" rtl="0">
              <a:spcBef>
                <a:spcPts val="0"/>
              </a:spcBef>
              <a:spcAft>
                <a:spcPts val="0"/>
              </a:spcAft>
              <a:buClr>
                <a:schemeClr val="dk1"/>
              </a:buClr>
              <a:buSzPts val="1200"/>
              <a:buFont typeface="Calibri"/>
              <a:buNone/>
            </a:pPr>
            <a:r>
              <a:rPr lang="en-NZ">
                <a:solidFill>
                  <a:schemeClr val="dk1"/>
                </a:solidFill>
              </a:rPr>
              <a:t/>
            </a:r>
            <a:br>
              <a:rPr lang="en-NZ">
                <a:solidFill>
                  <a:schemeClr val="dk1"/>
                </a:solidFill>
              </a:rPr>
            </a:br>
            <a:r>
              <a:rPr lang="en-NZ">
                <a:solidFill>
                  <a:schemeClr val="dk1"/>
                </a:solidFill>
              </a:rPr>
              <a:t>The photo on the slide is of David Martin who plays for West Ham United staying hydrated on the pitch. David Martin’s quote is at 2 minutes 30 seconds.</a:t>
            </a:r>
            <a:br>
              <a:rPr lang="en-NZ">
                <a:solidFill>
                  <a:schemeClr val="dk1"/>
                </a:solidFill>
              </a:rPr>
            </a:br>
            <a:r>
              <a:rPr lang="en-NZ">
                <a:solidFill>
                  <a:schemeClr val="dk1"/>
                </a:solidFill>
              </a:rPr>
              <a:t>NB: The video interview was filmed as part of Mental Health Awareness Week during lockdown, May 2020. </a:t>
            </a:r>
            <a:br>
              <a:rPr lang="en-NZ">
                <a:solidFill>
                  <a:schemeClr val="dk1"/>
                </a:solidFill>
              </a:rPr>
            </a:br>
            <a:r>
              <a:rPr lang="en-NZ">
                <a:solidFill>
                  <a:schemeClr val="dk1"/>
                </a:solidFill>
              </a:rPr>
              <a:t/>
            </a:r>
            <a:br>
              <a:rPr lang="en-NZ">
                <a:solidFill>
                  <a:schemeClr val="dk1"/>
                </a:solidFill>
              </a:rPr>
            </a:br>
            <a:r>
              <a:rPr lang="en-NZ">
                <a:solidFill>
                  <a:schemeClr val="dk1"/>
                </a:solidFill>
              </a:rPr>
              <a:t>There is also more about how to eat a healthy diet in the </a:t>
            </a:r>
            <a:r>
              <a:rPr lang="en-NZ" u="sng">
                <a:solidFill>
                  <a:srgbClr val="0097A7"/>
                </a:solidFill>
                <a:hlinkClick r:id="rId3">
                  <a:extLst>
                    <a:ext uri="{A12FA001-AC4F-418D-AE19-62706E023703}">
                      <ahyp:hlinkClr xmlns="" xmlns:ahyp="http://schemas.microsoft.com/office/drawing/2018/hyperlinkcolor" val="tx"/>
                    </a:ext>
                  </a:extLst>
                </a:hlinkClick>
              </a:rPr>
              <a:t>Eat the rainbow resource pack</a:t>
            </a:r>
            <a:r>
              <a:rPr lang="en-NZ" u="none">
                <a:solidFill>
                  <a:srgbClr val="0097A7"/>
                </a:solidFill>
              </a:rPr>
              <a:t> </a:t>
            </a:r>
            <a:r>
              <a:rPr lang="en-NZ" u="sng">
                <a:solidFill>
                  <a:srgbClr val="0097A7"/>
                </a:solidFill>
              </a:rPr>
              <a:t>(https://plprimarystars.com/resources/eat-the-rainbow)</a:t>
            </a:r>
            <a:r>
              <a:rPr lang="en-NZ">
                <a:solidFill>
                  <a:schemeClr val="dk1"/>
                </a:solidFill>
              </a:rPr>
              <a:t> and </a:t>
            </a:r>
            <a:r>
              <a:rPr lang="en-NZ" u="sng">
                <a:solidFill>
                  <a:srgbClr val="0097A7"/>
                </a:solidFill>
                <a:hlinkClick r:id="rId4">
                  <a:extLst>
                    <a:ext uri="{A12FA001-AC4F-418D-AE19-62706E023703}">
                      <ahyp:hlinkClr xmlns="" xmlns:ahyp="http://schemas.microsoft.com/office/drawing/2018/hyperlinkcolor" val="tx"/>
                    </a:ext>
                  </a:extLst>
                </a:hlinkClick>
              </a:rPr>
              <a:t>Hydration </a:t>
            </a:r>
            <a:r>
              <a:rPr lang="en-NZ" u="sng">
                <a:solidFill>
                  <a:srgbClr val="0097A7"/>
                </a:solidFill>
              </a:rPr>
              <a:t>(https://plprimarystars.com/resources/hydration) </a:t>
            </a:r>
            <a:r>
              <a:rPr lang="en-NZ">
                <a:solidFill>
                  <a:schemeClr val="dk1"/>
                </a:solidFill>
              </a:rPr>
              <a:t>resource pack.</a:t>
            </a:r>
            <a:r>
              <a:rPr lang="en-NZ"/>
              <a:t/>
            </a:r>
            <a:br>
              <a:rPr lang="en-NZ"/>
            </a:br>
            <a:endParaRPr/>
          </a:p>
          <a:p>
            <a:pPr marL="0" lvl="0" indent="0" algn="l" rtl="0">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14" name="Google Shape;31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5</a:t>
            </a:fld>
            <a:endParaRPr/>
          </a:p>
        </p:txBody>
      </p:sp>
    </p:spTree>
    <p:extLst>
      <p:ext uri="{BB962C8B-B14F-4D97-AF65-F5344CB8AC3E}">
        <p14:creationId xmlns:p14="http://schemas.microsoft.com/office/powerpoint/2010/main" val="2956424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endParaRPr dirty="0"/>
          </a:p>
          <a:p>
            <a:pPr marL="457200" lvl="0" indent="-298450" algn="l" rtl="0">
              <a:spcBef>
                <a:spcPts val="0"/>
              </a:spcBef>
              <a:spcAft>
                <a:spcPts val="0"/>
              </a:spcAft>
              <a:buClr>
                <a:schemeClr val="dk1"/>
              </a:buClr>
              <a:buSzPts val="1100"/>
              <a:buFont typeface="Calibri"/>
              <a:buChar char="●"/>
            </a:pPr>
            <a:r>
              <a:rPr lang="en-NZ" dirty="0"/>
              <a:t>Explain that often we want to keep our feelings to ourselves, but if something is bothering us or making us feel worried it's good to talk to someone about these feelings. </a:t>
            </a:r>
            <a:endParaRPr dirty="0"/>
          </a:p>
          <a:p>
            <a:pPr marL="457200" lvl="0" indent="-298450" algn="l" rtl="0">
              <a:spcBef>
                <a:spcPts val="0"/>
              </a:spcBef>
              <a:spcAft>
                <a:spcPts val="0"/>
              </a:spcAft>
              <a:buClr>
                <a:schemeClr val="dk1"/>
              </a:buClr>
              <a:buSzPts val="1100"/>
              <a:buFont typeface="Calibri"/>
              <a:buChar char="●"/>
            </a:pPr>
            <a:r>
              <a:rPr lang="en-NZ" dirty="0"/>
              <a:t>Ask pupils how it can help when we talk about feelings with someone.</a:t>
            </a:r>
            <a:endParaRPr dirty="0"/>
          </a:p>
          <a:p>
            <a:pPr marL="457200" lvl="0" indent="-298450" algn="l" rtl="0">
              <a:spcBef>
                <a:spcPts val="0"/>
              </a:spcBef>
              <a:spcAft>
                <a:spcPts val="0"/>
              </a:spcAft>
              <a:buClr>
                <a:schemeClr val="dk1"/>
              </a:buClr>
              <a:buSzPts val="1100"/>
              <a:buFont typeface="Calibri"/>
              <a:buChar char="●"/>
            </a:pPr>
            <a:r>
              <a:rPr lang="en-NZ" dirty="0"/>
              <a:t>Ask them for some examples of who people can talk to (e.g. friend, parent, teacher). </a:t>
            </a:r>
            <a:endParaRPr dirty="0"/>
          </a:p>
          <a:p>
            <a:pPr marL="457200" lvl="0" indent="-298450" algn="l" rtl="0">
              <a:spcBef>
                <a:spcPts val="0"/>
              </a:spcBef>
              <a:spcAft>
                <a:spcPts val="0"/>
              </a:spcAft>
              <a:buClr>
                <a:schemeClr val="dk1"/>
              </a:buClr>
              <a:buSzPts val="1100"/>
              <a:buFont typeface="Calibri"/>
              <a:buChar char="●"/>
            </a:pPr>
            <a:r>
              <a:rPr lang="en-NZ" dirty="0"/>
              <a:t>Tell pupils that writing down or drawing how they are feeling can help, even if they don't share the result with anyone. Sometimes it just helps to get it out of your head.</a:t>
            </a:r>
            <a:endParaRPr dirty="0"/>
          </a:p>
          <a:p>
            <a:pPr marL="457200" lvl="0" indent="-228600" algn="l" rtl="0">
              <a:spcBef>
                <a:spcPts val="0"/>
              </a:spcBef>
              <a:spcAft>
                <a:spcPts val="0"/>
              </a:spcAft>
              <a:buClr>
                <a:schemeClr val="dk1"/>
              </a:buClr>
              <a:buSzPts val="1100"/>
              <a:buFont typeface="Calibri"/>
              <a:buNone/>
            </a:pPr>
            <a:endParaRPr dirty="0"/>
          </a:p>
          <a:p>
            <a:pPr marL="0" lvl="0" indent="0" algn="l" rtl="0">
              <a:spcBef>
                <a:spcPts val="0"/>
              </a:spcBef>
              <a:spcAft>
                <a:spcPts val="0"/>
              </a:spcAft>
              <a:buClr>
                <a:schemeClr val="dk1"/>
              </a:buClr>
              <a:buSzPts val="1100"/>
              <a:buFont typeface="Calibri"/>
              <a:buNone/>
            </a:pPr>
            <a:r>
              <a:rPr lang="en-NZ" dirty="0"/>
              <a:t>The photo on the slide is of Andros Townsend who plays for Crystal Palace talking with Manager Roy Hodgson. Andros Townsend’s quote is at 1 minute 16 seconds. </a:t>
            </a:r>
            <a:br>
              <a:rPr lang="en-NZ" dirty="0"/>
            </a:br>
            <a:r>
              <a:rPr lang="en-NZ" dirty="0">
                <a:solidFill>
                  <a:schemeClr val="dk1"/>
                </a:solidFill>
              </a:rPr>
              <a:t>NB: The video interview was filmed as part of Mental Health Awareness Week during lockdown, April 2020. </a:t>
            </a:r>
            <a:endParaRPr dirty="0"/>
          </a:p>
          <a:p>
            <a:pPr marL="158750" lvl="0" indent="0" algn="l" rtl="0">
              <a:spcBef>
                <a:spcPts val="0"/>
              </a:spcBef>
              <a:spcAft>
                <a:spcPts val="0"/>
              </a:spcAft>
              <a:buClr>
                <a:schemeClr val="dk1"/>
              </a:buClr>
              <a:buSzPts val="1100"/>
              <a:buFont typeface="Calibri"/>
              <a:buNone/>
            </a:pPr>
            <a:endParaRPr dirty="0"/>
          </a:p>
        </p:txBody>
      </p:sp>
      <p:sp>
        <p:nvSpPr>
          <p:cNvPr id="327" name="Google Shape;32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6</a:t>
            </a:fld>
            <a:endParaRPr/>
          </a:p>
        </p:txBody>
      </p:sp>
    </p:spTree>
    <p:extLst>
      <p:ext uri="{BB962C8B-B14F-4D97-AF65-F5344CB8AC3E}">
        <p14:creationId xmlns:p14="http://schemas.microsoft.com/office/powerpoint/2010/main" val="1033515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endParaRPr dirty="0"/>
          </a:p>
          <a:p>
            <a:pPr marL="457200" lvl="0" indent="-298450" algn="l" rtl="0">
              <a:spcBef>
                <a:spcPts val="0"/>
              </a:spcBef>
              <a:spcAft>
                <a:spcPts val="0"/>
              </a:spcAft>
              <a:buClr>
                <a:schemeClr val="dk1"/>
              </a:buClr>
              <a:buSzPts val="1100"/>
              <a:buFont typeface="Calibri"/>
              <a:buChar char="●"/>
            </a:pPr>
            <a:r>
              <a:rPr lang="en-NZ" dirty="0"/>
              <a:t>Ask pupils which feelings they might have if they had learned a new skill (e.g. pride, satisfaction, pleasure). How do these feelings help us?</a:t>
            </a:r>
            <a:endParaRPr dirty="0"/>
          </a:p>
          <a:p>
            <a:pPr marL="457200" lvl="0" indent="-298450" algn="l" rtl="0">
              <a:spcBef>
                <a:spcPts val="0"/>
              </a:spcBef>
              <a:spcAft>
                <a:spcPts val="0"/>
              </a:spcAft>
              <a:buClr>
                <a:schemeClr val="dk1"/>
              </a:buClr>
              <a:buSzPts val="1100"/>
              <a:buFont typeface="Calibri"/>
              <a:buChar char="●"/>
            </a:pPr>
            <a:r>
              <a:rPr lang="en-NZ" dirty="0"/>
              <a:t>Ask pupils to identify any skills or activities which they would like to try out in school. Encourage them to have a go at them each day, and to share their feelings about them afterwards.</a:t>
            </a:r>
            <a:endParaRPr dirty="0"/>
          </a:p>
          <a:p>
            <a:pPr marL="0" marR="0" lvl="0" indent="0" algn="l" rtl="0">
              <a:lnSpc>
                <a:spcPct val="100000"/>
              </a:lnSpc>
              <a:spcBef>
                <a:spcPts val="0"/>
              </a:spcBef>
              <a:spcAft>
                <a:spcPts val="0"/>
              </a:spcAft>
              <a:buClr>
                <a:schemeClr val="dk1"/>
              </a:buClr>
              <a:buSzPts val="1100"/>
              <a:buFont typeface="Arial"/>
              <a:buNone/>
            </a:pPr>
            <a:r>
              <a:rPr lang="en-NZ" dirty="0"/>
              <a:t/>
            </a:r>
            <a:br>
              <a:rPr lang="en-NZ" dirty="0"/>
            </a:br>
            <a:r>
              <a:rPr lang="en-NZ" sz="1100" dirty="0">
                <a:solidFill>
                  <a:schemeClr val="dk1"/>
                </a:solidFill>
              </a:rPr>
              <a:t>The photo on the slide is of Christian Kabasele of Watford </a:t>
            </a:r>
            <a:r>
              <a:rPr lang="en-NZ" sz="1100" dirty="0"/>
              <a:t>with Anthony Martial of Manchester United.</a:t>
            </a:r>
            <a:br>
              <a:rPr lang="en-NZ" sz="1100" dirty="0"/>
            </a:br>
            <a:r>
              <a:rPr lang="en-NZ" sz="1100" dirty="0">
                <a:solidFill>
                  <a:schemeClr val="dk1"/>
                </a:solidFill>
              </a:rPr>
              <a:t>NB: The article was written as part of Mental Health Awareness Week during lockdown, April 2020. </a:t>
            </a:r>
            <a:endParaRPr dirty="0"/>
          </a:p>
          <a:p>
            <a:pPr marL="0" marR="0" lvl="0" indent="0" algn="l" rtl="0">
              <a:lnSpc>
                <a:spcPct val="100000"/>
              </a:lnSpc>
              <a:spcBef>
                <a:spcPts val="0"/>
              </a:spcBef>
              <a:spcAft>
                <a:spcPts val="0"/>
              </a:spcAft>
              <a:buClr>
                <a:schemeClr val="dk1"/>
              </a:buClr>
              <a:buSzPts val="1100"/>
              <a:buFont typeface="Arial"/>
              <a:buNone/>
            </a:pPr>
            <a:r>
              <a:rPr lang="en-NZ" sz="1100" dirty="0"/>
              <a:t/>
            </a:r>
            <a:br>
              <a:rPr lang="en-NZ" sz="1100" dirty="0"/>
            </a:br>
            <a:r>
              <a:rPr lang="en-NZ" sz="1100" dirty="0">
                <a:solidFill>
                  <a:schemeClr val="dk1"/>
                </a:solidFill>
              </a:rPr>
              <a:t>Explore the </a:t>
            </a:r>
            <a:r>
              <a:rPr lang="en-NZ" sz="1100" u="sng" dirty="0">
                <a:solidFill>
                  <a:srgbClr val="0097A7"/>
                </a:solidFill>
                <a:hlinkClick r:id="rId3">
                  <a:extLst>
                    <a:ext uri="{A12FA001-AC4F-418D-AE19-62706E023703}">
                      <ahyp:hlinkClr xmlns="" xmlns:ahyp="http://schemas.microsoft.com/office/drawing/2018/hyperlinkcolor" val="tx"/>
                    </a:ext>
                  </a:extLst>
                </a:hlinkClick>
              </a:rPr>
              <a:t>Resilience resource pack</a:t>
            </a:r>
            <a:r>
              <a:rPr lang="en-NZ" sz="1100" dirty="0">
                <a:solidFill>
                  <a:schemeClr val="dk1"/>
                </a:solidFill>
              </a:rPr>
              <a:t> (https://plprimarystars.com/resources/resilience) where pupils will learn how to demonstrate helpful ways to manage emotional responses to difficulties, challenges or setbacks. </a:t>
            </a:r>
            <a:br>
              <a:rPr lang="en-NZ" sz="1100" dirty="0">
                <a:solidFill>
                  <a:schemeClr val="dk1"/>
                </a:solidFill>
              </a:rPr>
            </a:br>
            <a:endParaRPr sz="1100" dirty="0"/>
          </a:p>
          <a:p>
            <a:pPr marL="0" lvl="0" indent="0" algn="l" rtl="0">
              <a:spcBef>
                <a:spcPts val="0"/>
              </a:spcBef>
              <a:spcAft>
                <a:spcPts val="0"/>
              </a:spcAft>
              <a:buNone/>
            </a:pPr>
            <a:endParaRPr dirty="0"/>
          </a:p>
        </p:txBody>
      </p:sp>
      <p:sp>
        <p:nvSpPr>
          <p:cNvPr id="340" name="Google Shape;340;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7</a:t>
            </a:fld>
            <a:endParaRPr/>
          </a:p>
        </p:txBody>
      </p:sp>
    </p:spTree>
    <p:extLst>
      <p:ext uri="{BB962C8B-B14F-4D97-AF65-F5344CB8AC3E}">
        <p14:creationId xmlns:p14="http://schemas.microsoft.com/office/powerpoint/2010/main" val="2240410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endParaRPr dirty="0"/>
          </a:p>
          <a:p>
            <a:pPr marL="457200" lvl="0" indent="-298450" algn="l" rtl="0">
              <a:spcBef>
                <a:spcPts val="0"/>
              </a:spcBef>
              <a:spcAft>
                <a:spcPts val="0"/>
              </a:spcAft>
              <a:buClr>
                <a:schemeClr val="dk1"/>
              </a:buClr>
              <a:buSzPts val="1100"/>
              <a:buFont typeface="Calibri"/>
              <a:buChar char="●"/>
            </a:pPr>
            <a:r>
              <a:rPr lang="en-NZ" dirty="0"/>
              <a:t>Obviously we are always breathing, but ask pupils why they think Troy </a:t>
            </a:r>
            <a:r>
              <a:rPr lang="en-NZ" dirty="0" err="1"/>
              <a:t>Deeney</a:t>
            </a:r>
            <a:r>
              <a:rPr lang="en-NZ" dirty="0"/>
              <a:t> finds it helpful.</a:t>
            </a:r>
            <a:endParaRPr dirty="0"/>
          </a:p>
          <a:p>
            <a:pPr marL="457200" lvl="0" indent="-298450" algn="l" rtl="0">
              <a:spcBef>
                <a:spcPts val="0"/>
              </a:spcBef>
              <a:spcAft>
                <a:spcPts val="0"/>
              </a:spcAft>
              <a:buClr>
                <a:schemeClr val="dk1"/>
              </a:buClr>
              <a:buSzPts val="1100"/>
              <a:buFont typeface="Calibri"/>
              <a:buChar char="●"/>
            </a:pPr>
            <a:r>
              <a:rPr lang="en-NZ" dirty="0"/>
              <a:t>How is the breathing Troy describes different to the breathing we do all the time?</a:t>
            </a:r>
            <a:endParaRPr dirty="0"/>
          </a:p>
          <a:p>
            <a:pPr marL="457200" lvl="0" indent="-298450" algn="l" rtl="0">
              <a:spcBef>
                <a:spcPts val="0"/>
              </a:spcBef>
              <a:spcAft>
                <a:spcPts val="0"/>
              </a:spcAft>
              <a:buClr>
                <a:schemeClr val="dk1"/>
              </a:buClr>
              <a:buSzPts val="1100"/>
              <a:buFont typeface="Calibri"/>
              <a:buChar char="●"/>
            </a:pPr>
            <a:r>
              <a:rPr lang="en-NZ" dirty="0"/>
              <a:t>Can pupils think of any situations where doing what Troy describes be a good idea?</a:t>
            </a:r>
            <a:endParaRPr dirty="0"/>
          </a:p>
          <a:p>
            <a:pPr marL="457200" lvl="0" indent="-298450" algn="l" rtl="0">
              <a:spcBef>
                <a:spcPts val="0"/>
              </a:spcBef>
              <a:spcAft>
                <a:spcPts val="0"/>
              </a:spcAft>
              <a:buClr>
                <a:schemeClr val="dk1"/>
              </a:buClr>
              <a:buSzPts val="1100"/>
              <a:buFont typeface="Calibri"/>
              <a:buChar char="●"/>
            </a:pPr>
            <a:r>
              <a:rPr lang="en-NZ" dirty="0"/>
              <a:t>Practise slow breathing in and out to a count of three or four with pupils. They could do this in and out of their nose, or in through their noses and out through their mouths. Take it further by asking them to close their eyes and ask how they feel afterwards.</a:t>
            </a:r>
            <a:endParaRPr dirty="0"/>
          </a:p>
          <a:p>
            <a:pPr marL="0" lvl="0" indent="0" algn="l" rtl="0">
              <a:spcBef>
                <a:spcPts val="0"/>
              </a:spcBef>
              <a:spcAft>
                <a:spcPts val="0"/>
              </a:spcAft>
              <a:buClr>
                <a:schemeClr val="dk1"/>
              </a:buClr>
              <a:buSzPts val="1100"/>
              <a:buFont typeface="Calibri"/>
              <a:buNone/>
            </a:pPr>
            <a:r>
              <a:rPr lang="en-NZ" dirty="0"/>
              <a:t/>
            </a:r>
            <a:br>
              <a:rPr lang="en-NZ" dirty="0"/>
            </a:br>
            <a:r>
              <a:rPr lang="en-NZ" dirty="0"/>
              <a:t>The photo on the slide is of Troy </a:t>
            </a:r>
            <a:r>
              <a:rPr lang="en-NZ" dirty="0" err="1"/>
              <a:t>Deeney</a:t>
            </a:r>
            <a:r>
              <a:rPr lang="en-NZ" dirty="0"/>
              <a:t> who plays for Watford. Troy </a:t>
            </a:r>
            <a:r>
              <a:rPr lang="en-NZ" dirty="0" err="1"/>
              <a:t>Deeney’s</a:t>
            </a:r>
            <a:r>
              <a:rPr lang="en-NZ" dirty="0"/>
              <a:t> quote is at 10 seconds.</a:t>
            </a:r>
            <a:br>
              <a:rPr lang="en-NZ" dirty="0"/>
            </a:br>
            <a:r>
              <a:rPr lang="en-NZ" dirty="0"/>
              <a:t>NB: </a:t>
            </a:r>
            <a:r>
              <a:rPr lang="en-NZ" dirty="0">
                <a:solidFill>
                  <a:schemeClr val="dk1"/>
                </a:solidFill>
              </a:rPr>
              <a:t>The video interview was filmed as part of Mental Health Awareness Week during lockdown, April 2020. </a:t>
            </a:r>
            <a:endParaRPr dirty="0"/>
          </a:p>
          <a:p>
            <a:pPr marL="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a:p>
            <a:pPr marL="158750" lvl="0" indent="0" algn="l" rtl="0">
              <a:spcBef>
                <a:spcPts val="0"/>
              </a:spcBef>
              <a:spcAft>
                <a:spcPts val="0"/>
              </a:spcAft>
              <a:buClr>
                <a:schemeClr val="dk1"/>
              </a:buClr>
              <a:buSzPts val="1100"/>
              <a:buFont typeface="Calibri"/>
              <a:buNone/>
            </a:pPr>
            <a:endParaRPr dirty="0">
              <a:solidFill>
                <a:schemeClr val="dk1"/>
              </a:solidFill>
            </a:endParaRPr>
          </a:p>
        </p:txBody>
      </p:sp>
      <p:sp>
        <p:nvSpPr>
          <p:cNvPr id="353" name="Google Shape;35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8</a:t>
            </a:fld>
            <a:endParaRPr/>
          </a:p>
        </p:txBody>
      </p:sp>
    </p:spTree>
    <p:extLst>
      <p:ext uri="{BB962C8B-B14F-4D97-AF65-F5344CB8AC3E}">
        <p14:creationId xmlns:p14="http://schemas.microsoft.com/office/powerpoint/2010/main" val="4174003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5" name="Google Shape;36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endParaRPr dirty="0"/>
          </a:p>
          <a:p>
            <a:pPr marL="457200" lvl="0" indent="-298450" algn="l" rtl="0">
              <a:spcBef>
                <a:spcPts val="0"/>
              </a:spcBef>
              <a:spcAft>
                <a:spcPts val="0"/>
              </a:spcAft>
              <a:buClr>
                <a:schemeClr val="dk1"/>
              </a:buClr>
              <a:buSzPts val="1100"/>
              <a:buFont typeface="Calibri"/>
              <a:buChar char="●"/>
            </a:pPr>
            <a:r>
              <a:rPr lang="en-NZ" dirty="0"/>
              <a:t>Ask pupils why David Martin thinks sleep is so important for minds and bodies. Highlight some of the ways in which it benefits us. </a:t>
            </a:r>
            <a:endParaRPr dirty="0"/>
          </a:p>
          <a:p>
            <a:pPr marL="457200" lvl="0" indent="-298450" algn="l" rtl="0">
              <a:spcBef>
                <a:spcPts val="0"/>
              </a:spcBef>
              <a:spcAft>
                <a:spcPts val="0"/>
              </a:spcAft>
              <a:buClr>
                <a:schemeClr val="dk1"/>
              </a:buClr>
              <a:buSzPts val="1100"/>
              <a:buFont typeface="Calibri"/>
              <a:buChar char="●"/>
            </a:pPr>
            <a:r>
              <a:rPr lang="en-NZ" dirty="0"/>
              <a:t>Ask pupils if they have ever had a bad night’s sleep and how they felt the next day. Use examples such as babies, who cry and get angry when they are tired, or older siblings or parents who might get cross and forgetful when they've had a late night.</a:t>
            </a:r>
            <a:endParaRPr dirty="0"/>
          </a:p>
          <a:p>
            <a:pPr marL="457200" lvl="0" indent="-298450" algn="l" rtl="0">
              <a:spcBef>
                <a:spcPts val="0"/>
              </a:spcBef>
              <a:spcAft>
                <a:spcPts val="0"/>
              </a:spcAft>
              <a:buClr>
                <a:schemeClr val="dk1"/>
              </a:buClr>
              <a:buSzPts val="1100"/>
              <a:buFont typeface="Calibri"/>
              <a:buChar char="●"/>
            </a:pPr>
            <a:r>
              <a:rPr lang="en-NZ" dirty="0"/>
              <a:t>Discuss things which can help someone get a good night's sleep and ask for suggestions e.g. routines at bedtimes, not going to bed late on a school night, not using screens just before bedtime etc.</a:t>
            </a:r>
            <a:r>
              <a:rPr lang="en-NZ" dirty="0">
                <a:solidFill>
                  <a:schemeClr val="dk1"/>
                </a:solidFill>
              </a:rPr>
              <a:t> </a:t>
            </a:r>
          </a:p>
          <a:p>
            <a:pPr marL="158750" lvl="0" indent="0" algn="l" rtl="0">
              <a:spcBef>
                <a:spcPts val="0"/>
              </a:spcBef>
              <a:spcAft>
                <a:spcPts val="0"/>
              </a:spcAft>
              <a:buClr>
                <a:schemeClr val="dk1"/>
              </a:buClr>
              <a:buSzPts val="1100"/>
              <a:buFont typeface="Calibri"/>
              <a:buNone/>
            </a:pPr>
            <a:endParaRPr lang="en-NZ" dirty="0">
              <a:solidFill>
                <a:schemeClr val="dk1"/>
              </a:solidFill>
            </a:endParaRPr>
          </a:p>
          <a:p>
            <a:pPr marL="0" marR="0" lvl="0" indent="0" algn="l" rtl="0">
              <a:lnSpc>
                <a:spcPct val="100000"/>
              </a:lnSpc>
              <a:spcBef>
                <a:spcPts val="0"/>
              </a:spcBef>
              <a:spcAft>
                <a:spcPts val="0"/>
              </a:spcAft>
              <a:buClr>
                <a:schemeClr val="dk1"/>
              </a:buClr>
              <a:buSzPts val="1100"/>
              <a:buFont typeface="Calibri"/>
              <a:buNone/>
            </a:pPr>
            <a:r>
              <a:rPr lang="en-NZ" sz="1200" b="0" i="0" u="none" strike="noStrike" cap="none" dirty="0">
                <a:solidFill>
                  <a:schemeClr val="dk1"/>
                </a:solidFill>
                <a:latin typeface="Calibri"/>
                <a:cs typeface="Calibri"/>
                <a:sym typeface="Calibri"/>
              </a:rPr>
              <a:t>The photo on the slide is of David Martin, goalkeeper for West Ham United. David Martin’s quote is at 2 minutes 35 seconds.</a:t>
            </a:r>
            <a:br>
              <a:rPr lang="en-NZ" sz="1200" b="0" i="0" u="none" strike="noStrike" cap="none" dirty="0">
                <a:solidFill>
                  <a:schemeClr val="dk1"/>
                </a:solidFill>
                <a:latin typeface="Calibri"/>
                <a:cs typeface="Calibri"/>
                <a:sym typeface="Calibri"/>
              </a:rPr>
            </a:br>
            <a:r>
              <a:rPr lang="en-NZ" sz="1200" b="0" i="0" u="none" strike="noStrike" cap="none" dirty="0">
                <a:solidFill>
                  <a:schemeClr val="dk1"/>
                </a:solidFill>
                <a:latin typeface="Calibri"/>
                <a:cs typeface="Calibri"/>
                <a:sym typeface="Calibri"/>
              </a:rPr>
              <a:t>NB: The video interview was filmed as part of Mental Health Awareness Week during lockdown, April 2020. </a:t>
            </a:r>
            <a:endParaRPr sz="1200" b="0" i="0" u="none" strike="noStrike" cap="none" dirty="0">
              <a:solidFill>
                <a:schemeClr val="dk1"/>
              </a:solidFill>
              <a:latin typeface="Calibri"/>
              <a:cs typeface="Calibri"/>
              <a:sym typeface="Calibri"/>
            </a:endParaRPr>
          </a:p>
        </p:txBody>
      </p:sp>
      <p:sp>
        <p:nvSpPr>
          <p:cNvPr id="366" name="Google Shape;36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9</a:t>
            </a:fld>
            <a:endParaRPr/>
          </a:p>
        </p:txBody>
      </p:sp>
    </p:spTree>
    <p:extLst>
      <p:ext uri="{BB962C8B-B14F-4D97-AF65-F5344CB8AC3E}">
        <p14:creationId xmlns:p14="http://schemas.microsoft.com/office/powerpoint/2010/main" val="15382060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8" name="Google Shape;37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a:t>Teacher notes</a:t>
            </a:r>
            <a:endParaRPr/>
          </a:p>
          <a:p>
            <a:pPr marL="457200" lvl="0" indent="-298450" algn="l" rtl="0">
              <a:spcBef>
                <a:spcPts val="0"/>
              </a:spcBef>
              <a:spcAft>
                <a:spcPts val="0"/>
              </a:spcAft>
              <a:buClr>
                <a:schemeClr val="dk1"/>
              </a:buClr>
              <a:buSzPts val="1100"/>
              <a:buFont typeface="Calibri"/>
              <a:buChar char="●"/>
            </a:pPr>
            <a:r>
              <a:rPr lang="en-NZ"/>
              <a:t>Ask pupils why they think it helps to set goals for ourselves. What kinds of goals might a footballer like Hamza Choudhury set?</a:t>
            </a:r>
            <a:endParaRPr/>
          </a:p>
          <a:p>
            <a:pPr marL="457200" lvl="1" indent="-298450" algn="l" rtl="0">
              <a:spcBef>
                <a:spcPts val="0"/>
              </a:spcBef>
              <a:spcAft>
                <a:spcPts val="0"/>
              </a:spcAft>
              <a:buClr>
                <a:schemeClr val="dk1"/>
              </a:buClr>
              <a:buSzPts val="1100"/>
              <a:buFont typeface="Calibri"/>
              <a:buChar char="●"/>
            </a:pPr>
            <a:r>
              <a:rPr lang="en-NZ"/>
              <a:t>Ask pupils what kinds of goals people of their age might set for themselves. These could be related to school, to home, to a skill, to learning or for their relationships with other people. What steps could take them towards achieving those goals?</a:t>
            </a:r>
            <a:endParaRPr/>
          </a:p>
          <a:p>
            <a:pPr marL="457200" lvl="1" indent="-228600" algn="l" rtl="0">
              <a:spcBef>
                <a:spcPts val="0"/>
              </a:spcBef>
              <a:spcAft>
                <a:spcPts val="0"/>
              </a:spcAft>
              <a:buClr>
                <a:schemeClr val="dk1"/>
              </a:buClr>
              <a:buSzPts val="1100"/>
              <a:buFont typeface="Calibri"/>
              <a:buNone/>
            </a:pPr>
            <a:endParaRPr/>
          </a:p>
          <a:p>
            <a:pPr marL="0" lvl="1" indent="0" algn="l" rtl="0">
              <a:spcBef>
                <a:spcPts val="0"/>
              </a:spcBef>
              <a:spcAft>
                <a:spcPts val="0"/>
              </a:spcAft>
              <a:buClr>
                <a:schemeClr val="dk1"/>
              </a:buClr>
              <a:buSzPts val="1100"/>
              <a:buFont typeface="Calibri"/>
              <a:buNone/>
            </a:pPr>
            <a:r>
              <a:rPr lang="en-NZ"/>
              <a:t>The photo on the slide is of Hamza Choudhury who plays for Leicester City. Hamza Choudhury’s quote is at 2 minutes 7 seconds. </a:t>
            </a:r>
            <a:br>
              <a:rPr lang="en-NZ"/>
            </a:br>
            <a:r>
              <a:rPr lang="en-NZ"/>
              <a:t>Explore </a:t>
            </a:r>
            <a:r>
              <a:rPr lang="en-NZ">
                <a:solidFill>
                  <a:schemeClr val="dk1"/>
                </a:solidFill>
              </a:rPr>
              <a:t>the </a:t>
            </a:r>
            <a:r>
              <a:rPr lang="en-NZ" u="sng">
                <a:solidFill>
                  <a:srgbClr val="0097A7"/>
                </a:solidFill>
                <a:hlinkClick r:id="rId3">
                  <a:extLst>
                    <a:ext uri="{A12FA001-AC4F-418D-AE19-62706E023703}">
                      <ahyp:hlinkClr xmlns="" xmlns:ahyp="http://schemas.microsoft.com/office/drawing/2018/hyperlinkcolor" val="tx"/>
                    </a:ext>
                  </a:extLst>
                </a:hlinkClick>
              </a:rPr>
              <a:t>Home/school - Try your best challenge resource pack</a:t>
            </a:r>
            <a:r>
              <a:rPr lang="en-NZ">
                <a:solidFill>
                  <a:schemeClr val="dk1"/>
                </a:solidFill>
              </a:rPr>
              <a:t> (https://plprimarystars.com/resources/try-your-best) where pupils will be encouraged to set a goal and learn a new skill.</a:t>
            </a:r>
            <a:endParaRPr/>
          </a:p>
        </p:txBody>
      </p:sp>
      <p:sp>
        <p:nvSpPr>
          <p:cNvPr id="379" name="Google Shape;37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10</a:t>
            </a:fld>
            <a:endParaRPr/>
          </a:p>
        </p:txBody>
      </p:sp>
    </p:spTree>
    <p:extLst>
      <p:ext uri="{BB962C8B-B14F-4D97-AF65-F5344CB8AC3E}">
        <p14:creationId xmlns:p14="http://schemas.microsoft.com/office/powerpoint/2010/main" val="1357555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1" name="Google Shape;39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NZ" b="1" dirty="0"/>
              <a:t>Teacher notes</a:t>
            </a:r>
            <a:endParaRPr dirty="0"/>
          </a:p>
          <a:p>
            <a:pPr marL="457200" lvl="0" indent="-298450" algn="l" rtl="0">
              <a:spcBef>
                <a:spcPts val="0"/>
              </a:spcBef>
              <a:spcAft>
                <a:spcPts val="0"/>
              </a:spcAft>
              <a:buClr>
                <a:schemeClr val="dk1"/>
              </a:buClr>
              <a:buSzPts val="1100"/>
              <a:buFont typeface="Calibri"/>
              <a:buChar char="●"/>
            </a:pPr>
            <a:r>
              <a:rPr lang="en-NZ" dirty="0"/>
              <a:t>Ask pupils for any other ways that help minds and bodies feel good, then click to reveal the three questions on the slide. </a:t>
            </a:r>
            <a:endParaRPr dirty="0"/>
          </a:p>
          <a:p>
            <a:pPr marL="457200" lvl="0" indent="-298450" algn="l" rtl="0">
              <a:spcBef>
                <a:spcPts val="0"/>
              </a:spcBef>
              <a:spcAft>
                <a:spcPts val="0"/>
              </a:spcAft>
              <a:buClr>
                <a:schemeClr val="dk1"/>
              </a:buClr>
              <a:buSzPts val="1100"/>
              <a:buFont typeface="Calibri"/>
              <a:buChar char="●"/>
            </a:pPr>
            <a:r>
              <a:rPr lang="en-NZ" dirty="0"/>
              <a:t>Discuss the questions on the slide:</a:t>
            </a:r>
            <a:endParaRPr dirty="0"/>
          </a:p>
          <a:p>
            <a:pPr marL="914400" lvl="1" indent="-298450" algn="l" rtl="0">
              <a:spcBef>
                <a:spcPts val="0"/>
              </a:spcBef>
              <a:spcAft>
                <a:spcPts val="0"/>
              </a:spcAft>
              <a:buClr>
                <a:schemeClr val="dk1"/>
              </a:buClr>
              <a:buSzPts val="1100"/>
              <a:buFont typeface="Calibri"/>
              <a:buChar char="○"/>
            </a:pPr>
            <a:r>
              <a:rPr lang="en-NZ" dirty="0"/>
              <a:t>How can we work out how we feel?</a:t>
            </a:r>
            <a:endParaRPr dirty="0"/>
          </a:p>
          <a:p>
            <a:pPr marL="914400" lvl="1" indent="-298450" algn="l" rtl="0">
              <a:spcBef>
                <a:spcPts val="0"/>
              </a:spcBef>
              <a:spcAft>
                <a:spcPts val="0"/>
              </a:spcAft>
              <a:buClr>
                <a:schemeClr val="dk1"/>
              </a:buClr>
              <a:buSzPts val="1100"/>
              <a:buFont typeface="Calibri"/>
              <a:buChar char="○"/>
            </a:pPr>
            <a:r>
              <a:rPr lang="en-NZ" dirty="0"/>
              <a:t>Why can helping other people make us feel good? </a:t>
            </a:r>
            <a:endParaRPr dirty="0"/>
          </a:p>
          <a:p>
            <a:pPr marL="914400" lvl="1" indent="-298450" algn="l" rtl="0">
              <a:spcBef>
                <a:spcPts val="0"/>
              </a:spcBef>
              <a:spcAft>
                <a:spcPts val="0"/>
              </a:spcAft>
              <a:buClr>
                <a:schemeClr val="dk1"/>
              </a:buClr>
              <a:buSzPts val="1100"/>
              <a:buFont typeface="Calibri"/>
              <a:buChar char="○"/>
            </a:pPr>
            <a:r>
              <a:rPr lang="en-NZ" dirty="0"/>
              <a:t>How we can help other people?</a:t>
            </a:r>
            <a:endParaRPr dirty="0"/>
          </a:p>
          <a:p>
            <a:pPr marL="914400" lvl="1" indent="-298450" algn="l" rtl="0">
              <a:spcBef>
                <a:spcPts val="0"/>
              </a:spcBef>
              <a:spcAft>
                <a:spcPts val="0"/>
              </a:spcAft>
              <a:buClr>
                <a:schemeClr val="dk1"/>
              </a:buClr>
              <a:buSzPts val="1100"/>
              <a:buFont typeface="Calibri"/>
              <a:buChar char="○"/>
            </a:pPr>
            <a:r>
              <a:rPr lang="en-NZ" dirty="0"/>
              <a:t>How can we change negative thoughts to positive thoughts?</a:t>
            </a:r>
            <a:endParaRPr dirty="0"/>
          </a:p>
          <a:p>
            <a:pPr marL="0" lvl="0" indent="0" algn="l" rtl="0">
              <a:spcBef>
                <a:spcPts val="0"/>
              </a:spcBef>
              <a:spcAft>
                <a:spcPts val="0"/>
              </a:spcAft>
              <a:buNone/>
            </a:pPr>
            <a:endParaRPr dirty="0"/>
          </a:p>
        </p:txBody>
      </p:sp>
      <p:sp>
        <p:nvSpPr>
          <p:cNvPr id="392" name="Google Shape;392;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NZ"/>
              <a:t>11</a:t>
            </a:fld>
            <a:endParaRPr/>
          </a:p>
        </p:txBody>
      </p:sp>
    </p:spTree>
    <p:extLst>
      <p:ext uri="{BB962C8B-B14F-4D97-AF65-F5344CB8AC3E}">
        <p14:creationId xmlns:p14="http://schemas.microsoft.com/office/powerpoint/2010/main" val="4944776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9.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9.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2/1/2021</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Title">
  <p:cSld name="Title">
    <p:bg>
      <p:bgPr>
        <a:blipFill>
          <a:blip r:embed="rId2">
            <a:alphaModFix/>
          </a:blip>
          <a:stretch>
            <a:fillRect/>
          </a:stretch>
        </a:blipFill>
        <a:effectLst/>
      </p:bgPr>
    </p:bg>
    <p:spTree>
      <p:nvGrpSpPr>
        <p:cNvPr id="1" name="Shape 10"/>
        <p:cNvGrpSpPr/>
        <p:nvPr/>
      </p:nvGrpSpPr>
      <p:grpSpPr>
        <a:xfrm>
          <a:off x="0" y="0"/>
          <a:ext cx="0" cy="0"/>
          <a:chOff x="0" y="0"/>
          <a:chExt cx="0" cy="0"/>
        </a:xfrm>
      </p:grpSpPr>
      <p:pic>
        <p:nvPicPr>
          <p:cNvPr id="11" name="Google Shape;11;p15"/>
          <p:cNvPicPr preferRelativeResize="0"/>
          <p:nvPr/>
        </p:nvPicPr>
        <p:blipFill rotWithShape="1">
          <a:blip r:embed="rId3">
            <a:alphaModFix/>
          </a:blip>
          <a:srcRect/>
          <a:stretch/>
        </p:blipFill>
        <p:spPr>
          <a:xfrm>
            <a:off x="11369787" y="6194509"/>
            <a:ext cx="583442" cy="663491"/>
          </a:xfrm>
          <a:prstGeom prst="rect">
            <a:avLst/>
          </a:prstGeom>
          <a:noFill/>
          <a:ln>
            <a:noFill/>
          </a:ln>
        </p:spPr>
      </p:pic>
      <p:pic>
        <p:nvPicPr>
          <p:cNvPr id="12" name="Google Shape;12;p15"/>
          <p:cNvPicPr preferRelativeResize="0"/>
          <p:nvPr/>
        </p:nvPicPr>
        <p:blipFill rotWithShape="1">
          <a:blip r:embed="rId4">
            <a:alphaModFix/>
          </a:blip>
          <a:srcRect/>
          <a:stretch/>
        </p:blipFill>
        <p:spPr>
          <a:xfrm>
            <a:off x="10346210" y="241031"/>
            <a:ext cx="1538467" cy="710704"/>
          </a:xfrm>
          <a:prstGeom prst="rect">
            <a:avLst/>
          </a:prstGeom>
          <a:noFill/>
          <a:ln>
            <a:noFill/>
          </a:ln>
        </p:spPr>
      </p:pic>
      <p:sp>
        <p:nvSpPr>
          <p:cNvPr id="13" name="Google Shape;13;p15"/>
          <p:cNvSpPr txBox="1">
            <a:spLocks noGrp="1"/>
          </p:cNvSpPr>
          <p:nvPr>
            <p:ph type="body" idx="1"/>
          </p:nvPr>
        </p:nvSpPr>
        <p:spPr>
          <a:xfrm>
            <a:off x="3116290" y="1137604"/>
            <a:ext cx="5959419" cy="2047030"/>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rgbClr val="37003C"/>
              </a:buClr>
              <a:buSzPts val="6972"/>
              <a:buFont typeface="Arial"/>
              <a:buNone/>
              <a:defRPr sz="6972" b="1" i="0" u="none" strike="noStrike" cap="none">
                <a:solidFill>
                  <a:srgbClr val="37003C"/>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14" name="Google Shape;14;p15"/>
          <p:cNvSpPr txBox="1">
            <a:spLocks noGrp="1"/>
          </p:cNvSpPr>
          <p:nvPr>
            <p:ph type="body" idx="2"/>
          </p:nvPr>
        </p:nvSpPr>
        <p:spPr>
          <a:xfrm>
            <a:off x="3116290" y="3443382"/>
            <a:ext cx="5959419" cy="45996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2500"/>
              <a:buFont typeface="Arial"/>
              <a:buNone/>
              <a:defRPr sz="2500" b="0" i="0" u="none" strike="noStrike" cap="none">
                <a:solidFill>
                  <a:schemeClr val="dk1"/>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15" name="Google Shape;15;p15"/>
          <p:cNvSpPr txBox="1">
            <a:spLocks noGrp="1"/>
          </p:cNvSpPr>
          <p:nvPr>
            <p:ph type="body" idx="3"/>
          </p:nvPr>
        </p:nvSpPr>
        <p:spPr>
          <a:xfrm>
            <a:off x="3116290" y="6338114"/>
            <a:ext cx="5959419" cy="45996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5786707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Learning Objectives 1">
  <p:cSld name="Learning Objectives 1">
    <p:bg>
      <p:bgPr>
        <a:solidFill>
          <a:schemeClr val="lt1"/>
        </a:solidFill>
        <a:effectLst/>
      </p:bgPr>
    </p:bg>
    <p:spTree>
      <p:nvGrpSpPr>
        <p:cNvPr id="1" name="Shape 27"/>
        <p:cNvGrpSpPr/>
        <p:nvPr/>
      </p:nvGrpSpPr>
      <p:grpSpPr>
        <a:xfrm>
          <a:off x="0" y="0"/>
          <a:ext cx="0" cy="0"/>
          <a:chOff x="0" y="0"/>
          <a:chExt cx="0" cy="0"/>
        </a:xfrm>
      </p:grpSpPr>
      <p:pic>
        <p:nvPicPr>
          <p:cNvPr id="28" name="Google Shape;28;p17"/>
          <p:cNvPicPr preferRelativeResize="0"/>
          <p:nvPr/>
        </p:nvPicPr>
        <p:blipFill rotWithShape="1">
          <a:blip r:embed="rId2">
            <a:alphaModFix/>
          </a:blip>
          <a:srcRect/>
          <a:stretch/>
        </p:blipFill>
        <p:spPr>
          <a:xfrm>
            <a:off x="0" y="6096"/>
            <a:ext cx="12192000" cy="6845807"/>
          </a:xfrm>
          <a:prstGeom prst="rect">
            <a:avLst/>
          </a:prstGeom>
          <a:noFill/>
          <a:ln>
            <a:noFill/>
          </a:ln>
        </p:spPr>
      </p:pic>
      <p:sp>
        <p:nvSpPr>
          <p:cNvPr id="29" name="Google Shape;29;p17"/>
          <p:cNvSpPr/>
          <p:nvPr/>
        </p:nvSpPr>
        <p:spPr>
          <a:xfrm>
            <a:off x="1677036" y="-3528"/>
            <a:ext cx="10514964" cy="663477"/>
          </a:xfrm>
          <a:custGeom>
            <a:avLst/>
            <a:gdLst/>
            <a:ahLst/>
            <a:cxnLst/>
            <a:rect l="l" t="t" r="r" b="b"/>
            <a:pathLst>
              <a:path w="10038907" h="663477" extrusionOk="0">
                <a:moveTo>
                  <a:pt x="2831" y="0"/>
                </a:moveTo>
                <a:lnTo>
                  <a:pt x="10038907" y="0"/>
                </a:lnTo>
                <a:lnTo>
                  <a:pt x="10038907" y="663477"/>
                </a:lnTo>
                <a:lnTo>
                  <a:pt x="0" y="663477"/>
                </a:lnTo>
                <a:lnTo>
                  <a:pt x="8055" y="653714"/>
                </a:lnTo>
                <a:cubicBezTo>
                  <a:pt x="70479" y="561315"/>
                  <a:pt x="106929" y="449926"/>
                  <a:pt x="106929" y="330023"/>
                </a:cubicBezTo>
                <a:cubicBezTo>
                  <a:pt x="106929" y="210121"/>
                  <a:pt x="70479" y="98731"/>
                  <a:pt x="8055" y="6332"/>
                </a:cubicBezTo>
                <a:lnTo>
                  <a:pt x="2831"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NZ" sz="1800" b="0" i="0" u="none" strike="noStrike" cap="none">
                <a:solidFill>
                  <a:schemeClr val="lt1"/>
                </a:solidFill>
                <a:latin typeface="Arial"/>
                <a:ea typeface="Arial"/>
                <a:cs typeface="Arial"/>
                <a:sym typeface="Arial"/>
              </a:rPr>
              <a:t> </a:t>
            </a:r>
            <a:endParaRPr/>
          </a:p>
        </p:txBody>
      </p:sp>
      <p:pic>
        <p:nvPicPr>
          <p:cNvPr id="30" name="Google Shape;30;p17"/>
          <p:cNvPicPr preferRelativeResize="0"/>
          <p:nvPr/>
        </p:nvPicPr>
        <p:blipFill rotWithShape="1">
          <a:blip r:embed="rId3">
            <a:alphaModFix/>
          </a:blip>
          <a:srcRect/>
          <a:stretch/>
        </p:blipFill>
        <p:spPr>
          <a:xfrm>
            <a:off x="228600" y="129599"/>
            <a:ext cx="1148049" cy="530349"/>
          </a:xfrm>
          <a:prstGeom prst="rect">
            <a:avLst/>
          </a:prstGeom>
          <a:noFill/>
          <a:ln>
            <a:noFill/>
          </a:ln>
        </p:spPr>
      </p:pic>
      <p:sp>
        <p:nvSpPr>
          <p:cNvPr id="31" name="Google Shape;31;p17"/>
          <p:cNvSpPr txBox="1">
            <a:spLocks noGrp="1"/>
          </p:cNvSpPr>
          <p:nvPr>
            <p:ph type="body" idx="1"/>
          </p:nvPr>
        </p:nvSpPr>
        <p:spPr>
          <a:xfrm>
            <a:off x="502039" y="2045768"/>
            <a:ext cx="9359440" cy="1147484"/>
          </a:xfrm>
          <a:prstGeom prst="rect">
            <a:avLst/>
          </a:prstGeom>
          <a:solidFill>
            <a:schemeClr val="dk2"/>
          </a:solidFill>
          <a:ln>
            <a:noFill/>
          </a:ln>
        </p:spPr>
        <p:txBody>
          <a:bodyPr spcFirstLastPara="1" wrap="square" lIns="180000" tIns="180000" rIns="180000" bIns="180000" anchor="ctr" anchorCtr="0">
            <a:noAutofit/>
          </a:bodyPr>
          <a:lstStyle>
            <a:lvl1pPr marL="457200" marR="0" lvl="0" indent="-228600" algn="l" rtl="0">
              <a:lnSpc>
                <a:spcPct val="100000"/>
              </a:lnSpc>
              <a:spcBef>
                <a:spcPts val="0"/>
              </a:spcBef>
              <a:spcAft>
                <a:spcPts val="0"/>
              </a:spcAft>
              <a:buClr>
                <a:schemeClr val="accent1"/>
              </a:buClr>
              <a:buSzPts val="4000"/>
              <a:buFont typeface="Arial"/>
              <a:buNone/>
              <a:defRPr sz="4000" b="1" i="0" u="none" strike="noStrike" cap="none">
                <a:solidFill>
                  <a:schemeClr val="accen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1594"/>
              <a:buFont typeface="Arial"/>
              <a:buNone/>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32" name="Google Shape;32;p17"/>
          <p:cNvSpPr txBox="1">
            <a:spLocks noGrp="1"/>
          </p:cNvSpPr>
          <p:nvPr>
            <p:ph type="body" idx="2"/>
          </p:nvPr>
        </p:nvSpPr>
        <p:spPr>
          <a:xfrm>
            <a:off x="1290957" y="3202582"/>
            <a:ext cx="10614537" cy="1899995"/>
          </a:xfrm>
          <a:prstGeom prst="rect">
            <a:avLst/>
          </a:prstGeom>
          <a:solidFill>
            <a:schemeClr val="accent1"/>
          </a:solidFill>
          <a:ln>
            <a:noFill/>
          </a:ln>
        </p:spPr>
        <p:txBody>
          <a:bodyPr spcFirstLastPara="1" wrap="square" lIns="180000" tIns="180000" rIns="180000" bIns="180000" anchor="ctr" anchorCtr="0">
            <a:no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329819" algn="l" rtl="0">
              <a:lnSpc>
                <a:spcPct val="100000"/>
              </a:lnSpc>
              <a:spcBef>
                <a:spcPts val="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pic>
        <p:nvPicPr>
          <p:cNvPr id="33" name="Google Shape;33;p17"/>
          <p:cNvPicPr preferRelativeResize="0"/>
          <p:nvPr/>
        </p:nvPicPr>
        <p:blipFill rotWithShape="1">
          <a:blip r:embed="rId4">
            <a:alphaModFix/>
          </a:blip>
          <a:srcRect/>
          <a:stretch/>
        </p:blipFill>
        <p:spPr>
          <a:xfrm>
            <a:off x="0" y="6210847"/>
            <a:ext cx="12192000" cy="647700"/>
          </a:xfrm>
          <a:prstGeom prst="rect">
            <a:avLst/>
          </a:prstGeom>
          <a:noFill/>
          <a:ln>
            <a:noFill/>
          </a:ln>
        </p:spPr>
      </p:pic>
      <p:pic>
        <p:nvPicPr>
          <p:cNvPr id="34" name="Google Shape;34;p17"/>
          <p:cNvPicPr preferRelativeResize="0"/>
          <p:nvPr/>
        </p:nvPicPr>
        <p:blipFill rotWithShape="1">
          <a:blip r:embed="rId5">
            <a:alphaModFix/>
          </a:blip>
          <a:srcRect/>
          <a:stretch/>
        </p:blipFill>
        <p:spPr>
          <a:xfrm>
            <a:off x="119386" y="6203575"/>
            <a:ext cx="583442" cy="654425"/>
          </a:xfrm>
          <a:prstGeom prst="rect">
            <a:avLst/>
          </a:prstGeom>
          <a:noFill/>
          <a:ln>
            <a:noFill/>
          </a:ln>
        </p:spPr>
      </p:pic>
      <p:pic>
        <p:nvPicPr>
          <p:cNvPr id="35" name="Google Shape;35;p17"/>
          <p:cNvPicPr preferRelativeResize="0"/>
          <p:nvPr/>
        </p:nvPicPr>
        <p:blipFill rotWithShape="1">
          <a:blip r:embed="rId6">
            <a:alphaModFix/>
          </a:blip>
          <a:srcRect/>
          <a:stretch/>
        </p:blipFill>
        <p:spPr>
          <a:xfrm>
            <a:off x="743520" y="6421515"/>
            <a:ext cx="3390900" cy="304800"/>
          </a:xfrm>
          <a:prstGeom prst="rect">
            <a:avLst/>
          </a:prstGeom>
          <a:noFill/>
          <a:ln>
            <a:noFill/>
          </a:ln>
        </p:spPr>
      </p:pic>
      <p:sp>
        <p:nvSpPr>
          <p:cNvPr id="36" name="Google Shape;36;p17"/>
          <p:cNvSpPr txBox="1"/>
          <p:nvPr/>
        </p:nvSpPr>
        <p:spPr>
          <a:xfrm>
            <a:off x="2268000" y="122864"/>
            <a:ext cx="186642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Arial"/>
              <a:buNone/>
            </a:pPr>
            <a:r>
              <a:rPr lang="en-NZ" sz="1200" b="0" i="0" u="none" strike="noStrike" cap="none" dirty="0">
                <a:solidFill>
                  <a:schemeClr val="lt1"/>
                </a:solidFill>
                <a:latin typeface="Arial"/>
                <a:ea typeface="Arial"/>
                <a:cs typeface="Arial"/>
                <a:sym typeface="Arial"/>
              </a:rPr>
              <a:t>PSHE Resource</a:t>
            </a:r>
            <a:endParaRPr dirty="0"/>
          </a:p>
        </p:txBody>
      </p:sp>
      <p:sp>
        <p:nvSpPr>
          <p:cNvPr id="37" name="Google Shape;37;p17"/>
          <p:cNvSpPr txBox="1"/>
          <p:nvPr/>
        </p:nvSpPr>
        <p:spPr>
          <a:xfrm>
            <a:off x="2268000" y="319637"/>
            <a:ext cx="201369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Arial"/>
              <a:buNone/>
            </a:pPr>
            <a:r>
              <a:rPr lang="en-NZ" sz="1200" b="1" i="0" u="none" strike="noStrike" cap="none">
                <a:solidFill>
                  <a:schemeClr val="lt1"/>
                </a:solidFill>
                <a:latin typeface="Arial"/>
                <a:ea typeface="Arial"/>
                <a:cs typeface="Arial"/>
                <a:sym typeface="Arial"/>
              </a:rPr>
              <a:t>Managing our emotions</a:t>
            </a:r>
            <a:endParaRPr/>
          </a:p>
        </p:txBody>
      </p:sp>
    </p:spTree>
    <p:extLst>
      <p:ext uri="{BB962C8B-B14F-4D97-AF65-F5344CB8AC3E}">
        <p14:creationId xmlns:p14="http://schemas.microsoft.com/office/powerpoint/2010/main" val="5719781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14_Half Image">
  <p:cSld name="14_Half Image">
    <p:spTree>
      <p:nvGrpSpPr>
        <p:cNvPr id="1" name="Shape 38"/>
        <p:cNvGrpSpPr/>
        <p:nvPr/>
      </p:nvGrpSpPr>
      <p:grpSpPr>
        <a:xfrm>
          <a:off x="0" y="0"/>
          <a:ext cx="0" cy="0"/>
          <a:chOff x="0" y="0"/>
          <a:chExt cx="0" cy="0"/>
        </a:xfrm>
      </p:grpSpPr>
      <p:sp>
        <p:nvSpPr>
          <p:cNvPr id="39" name="Google Shape;39;p18"/>
          <p:cNvSpPr/>
          <p:nvPr/>
        </p:nvSpPr>
        <p:spPr>
          <a:xfrm>
            <a:off x="1677036" y="-3528"/>
            <a:ext cx="10514964" cy="663477"/>
          </a:xfrm>
          <a:custGeom>
            <a:avLst/>
            <a:gdLst/>
            <a:ahLst/>
            <a:cxnLst/>
            <a:rect l="l" t="t" r="r" b="b"/>
            <a:pathLst>
              <a:path w="10038907" h="663477" extrusionOk="0">
                <a:moveTo>
                  <a:pt x="2831" y="0"/>
                </a:moveTo>
                <a:lnTo>
                  <a:pt x="10038907" y="0"/>
                </a:lnTo>
                <a:lnTo>
                  <a:pt x="10038907" y="663477"/>
                </a:lnTo>
                <a:lnTo>
                  <a:pt x="0" y="663477"/>
                </a:lnTo>
                <a:lnTo>
                  <a:pt x="8055" y="653714"/>
                </a:lnTo>
                <a:cubicBezTo>
                  <a:pt x="70479" y="561315"/>
                  <a:pt x="106929" y="449926"/>
                  <a:pt x="106929" y="330023"/>
                </a:cubicBezTo>
                <a:cubicBezTo>
                  <a:pt x="106929" y="210121"/>
                  <a:pt x="70479" y="98731"/>
                  <a:pt x="8055" y="6332"/>
                </a:cubicBezTo>
                <a:lnTo>
                  <a:pt x="2831"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NZ" sz="1800" b="0" i="0" u="none" strike="noStrike" cap="none">
                <a:solidFill>
                  <a:schemeClr val="lt1"/>
                </a:solidFill>
                <a:latin typeface="Arial"/>
                <a:ea typeface="Arial"/>
                <a:cs typeface="Arial"/>
                <a:sym typeface="Arial"/>
              </a:rPr>
              <a:t> </a:t>
            </a:r>
            <a:endParaRPr/>
          </a:p>
        </p:txBody>
      </p:sp>
      <p:pic>
        <p:nvPicPr>
          <p:cNvPr id="40" name="Google Shape;40;p18"/>
          <p:cNvPicPr preferRelativeResize="0"/>
          <p:nvPr/>
        </p:nvPicPr>
        <p:blipFill rotWithShape="1">
          <a:blip r:embed="rId2">
            <a:alphaModFix/>
          </a:blip>
          <a:srcRect/>
          <a:stretch/>
        </p:blipFill>
        <p:spPr>
          <a:xfrm>
            <a:off x="119386" y="6203575"/>
            <a:ext cx="583442" cy="654425"/>
          </a:xfrm>
          <a:prstGeom prst="rect">
            <a:avLst/>
          </a:prstGeom>
          <a:noFill/>
          <a:ln>
            <a:noFill/>
          </a:ln>
        </p:spPr>
      </p:pic>
      <p:pic>
        <p:nvPicPr>
          <p:cNvPr id="41" name="Google Shape;41;p18"/>
          <p:cNvPicPr preferRelativeResize="0"/>
          <p:nvPr/>
        </p:nvPicPr>
        <p:blipFill rotWithShape="1">
          <a:blip r:embed="rId3">
            <a:alphaModFix/>
          </a:blip>
          <a:srcRect/>
          <a:stretch/>
        </p:blipFill>
        <p:spPr>
          <a:xfrm>
            <a:off x="743520" y="6421515"/>
            <a:ext cx="3390900" cy="304800"/>
          </a:xfrm>
          <a:prstGeom prst="rect">
            <a:avLst/>
          </a:prstGeom>
          <a:noFill/>
          <a:ln>
            <a:noFill/>
          </a:ln>
        </p:spPr>
      </p:pic>
      <p:pic>
        <p:nvPicPr>
          <p:cNvPr id="42" name="Google Shape;42;p18"/>
          <p:cNvPicPr preferRelativeResize="0"/>
          <p:nvPr/>
        </p:nvPicPr>
        <p:blipFill rotWithShape="1">
          <a:blip r:embed="rId4">
            <a:alphaModFix/>
          </a:blip>
          <a:srcRect/>
          <a:stretch/>
        </p:blipFill>
        <p:spPr>
          <a:xfrm>
            <a:off x="0" y="6210847"/>
            <a:ext cx="12192000" cy="647700"/>
          </a:xfrm>
          <a:prstGeom prst="rect">
            <a:avLst/>
          </a:prstGeom>
          <a:noFill/>
          <a:ln>
            <a:noFill/>
          </a:ln>
        </p:spPr>
      </p:pic>
      <p:sp>
        <p:nvSpPr>
          <p:cNvPr id="43" name="Google Shape;43;p18"/>
          <p:cNvSpPr txBox="1"/>
          <p:nvPr/>
        </p:nvSpPr>
        <p:spPr>
          <a:xfrm>
            <a:off x="2267999" y="122863"/>
            <a:ext cx="178012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Arial"/>
              <a:buNone/>
            </a:pPr>
            <a:r>
              <a:rPr lang="en-NZ" sz="1200" b="0" i="0" u="none" strike="noStrike" cap="none" dirty="0">
                <a:solidFill>
                  <a:schemeClr val="lt1"/>
                </a:solidFill>
                <a:latin typeface="Arial"/>
                <a:ea typeface="Arial"/>
                <a:cs typeface="Arial"/>
                <a:sym typeface="Arial"/>
              </a:rPr>
              <a:t>PSHE Resource</a:t>
            </a:r>
            <a:endParaRPr dirty="0"/>
          </a:p>
        </p:txBody>
      </p:sp>
      <p:sp>
        <p:nvSpPr>
          <p:cNvPr id="44" name="Google Shape;44;p18"/>
          <p:cNvSpPr txBox="1"/>
          <p:nvPr/>
        </p:nvSpPr>
        <p:spPr>
          <a:xfrm>
            <a:off x="2268000" y="319637"/>
            <a:ext cx="201369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Arial"/>
              <a:buNone/>
            </a:pPr>
            <a:r>
              <a:rPr lang="en-NZ" sz="1200" b="1" i="0" u="none" strike="noStrike" cap="none">
                <a:solidFill>
                  <a:schemeClr val="lt1"/>
                </a:solidFill>
                <a:latin typeface="Arial"/>
                <a:ea typeface="Arial"/>
                <a:cs typeface="Arial"/>
                <a:sym typeface="Arial"/>
              </a:rPr>
              <a:t>Managing our emotions</a:t>
            </a:r>
            <a:endParaRPr/>
          </a:p>
        </p:txBody>
      </p:sp>
      <p:pic>
        <p:nvPicPr>
          <p:cNvPr id="45" name="Google Shape;45;p18"/>
          <p:cNvPicPr preferRelativeResize="0"/>
          <p:nvPr/>
        </p:nvPicPr>
        <p:blipFill rotWithShape="1">
          <a:blip r:embed="rId5">
            <a:alphaModFix/>
          </a:blip>
          <a:srcRect/>
          <a:stretch/>
        </p:blipFill>
        <p:spPr>
          <a:xfrm>
            <a:off x="228600" y="129599"/>
            <a:ext cx="1148049" cy="530348"/>
          </a:xfrm>
          <a:prstGeom prst="rect">
            <a:avLst/>
          </a:prstGeom>
          <a:noFill/>
          <a:ln>
            <a:noFill/>
          </a:ln>
        </p:spPr>
      </p:pic>
      <p:sp>
        <p:nvSpPr>
          <p:cNvPr id="46" name="Google Shape;46;p18"/>
          <p:cNvSpPr txBox="1">
            <a:spLocks noGrp="1"/>
          </p:cNvSpPr>
          <p:nvPr>
            <p:ph type="title"/>
          </p:nvPr>
        </p:nvSpPr>
        <p:spPr>
          <a:xfrm>
            <a:off x="714485" y="1029401"/>
            <a:ext cx="9191515" cy="6477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3500"/>
              <a:buFont typeface="Arial"/>
              <a:buNone/>
              <a:defRPr sz="3500" b="1"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7" name="Google Shape;47;p18"/>
          <p:cNvSpPr txBox="1">
            <a:spLocks noGrp="1"/>
          </p:cNvSpPr>
          <p:nvPr>
            <p:ph type="body" idx="1"/>
          </p:nvPr>
        </p:nvSpPr>
        <p:spPr>
          <a:xfrm>
            <a:off x="701749" y="1886580"/>
            <a:ext cx="4765601" cy="647700"/>
          </a:xfrm>
          <a:prstGeom prst="rect">
            <a:avLst/>
          </a:prstGeom>
          <a:noFill/>
          <a:ln>
            <a:noFill/>
          </a:ln>
        </p:spPr>
        <p:txBody>
          <a:bodyPr spcFirstLastPara="1" wrap="square" lIns="91425" tIns="45700" rIns="91425" bIns="45700" anchor="t" anchorCtr="0">
            <a:noAutofit/>
          </a:bodyPr>
          <a:lstStyle>
            <a:lvl1pPr marL="457200" marR="0" lvl="0" indent="-368300" algn="l" rtl="0">
              <a:lnSpc>
                <a:spcPct val="100000"/>
              </a:lnSpc>
              <a:spcBef>
                <a:spcPts val="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48" name="Google Shape;48;p18"/>
          <p:cNvSpPr>
            <a:spLocks noGrp="1"/>
          </p:cNvSpPr>
          <p:nvPr>
            <p:ph type="pic" idx="2"/>
          </p:nvPr>
        </p:nvSpPr>
        <p:spPr>
          <a:xfrm>
            <a:off x="2057400" y="2755113"/>
            <a:ext cx="2502070" cy="332350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2390"/>
              <a:buFont typeface="Arial"/>
              <a:buChar char="•"/>
              <a:defRPr sz="2390" b="0" i="0" u="none" strike="noStrike" cap="none">
                <a:solidFill>
                  <a:schemeClr val="dk1"/>
                </a:solidFill>
                <a:latin typeface="Arial"/>
                <a:ea typeface="Arial"/>
                <a:cs typeface="Arial"/>
                <a:sym typeface="Arial"/>
              </a:defRPr>
            </a:lvl1pPr>
            <a:lvl2pPr marR="0" lvl="1"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R="0" lvl="2"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R="0" lvl="3"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R="0" lvl="4"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R="0" lvl="5"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R="0" lvl="6"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R="0" lvl="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R="0" lvl="8"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49" name="Google Shape;49;p18"/>
          <p:cNvSpPr>
            <a:spLocks noGrp="1"/>
          </p:cNvSpPr>
          <p:nvPr>
            <p:ph type="pic" idx="3"/>
          </p:nvPr>
        </p:nvSpPr>
        <p:spPr>
          <a:xfrm>
            <a:off x="4574342" y="2755113"/>
            <a:ext cx="2502070" cy="332350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2390"/>
              <a:buFont typeface="Arial"/>
              <a:buChar char="•"/>
              <a:defRPr sz="2390" b="0" i="0" u="none" strike="noStrike" cap="none">
                <a:solidFill>
                  <a:schemeClr val="dk1"/>
                </a:solidFill>
                <a:latin typeface="Arial"/>
                <a:ea typeface="Arial"/>
                <a:cs typeface="Arial"/>
                <a:sym typeface="Arial"/>
              </a:defRPr>
            </a:lvl1pPr>
            <a:lvl2pPr marR="0" lvl="1"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R="0" lvl="2"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R="0" lvl="3"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R="0" lvl="4"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R="0" lvl="5"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R="0" lvl="6"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R="0" lvl="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R="0" lvl="8"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50" name="Google Shape;50;p18"/>
          <p:cNvSpPr>
            <a:spLocks noGrp="1"/>
          </p:cNvSpPr>
          <p:nvPr>
            <p:ph type="pic" idx="4"/>
          </p:nvPr>
        </p:nvSpPr>
        <p:spPr>
          <a:xfrm>
            <a:off x="7848600" y="2755113"/>
            <a:ext cx="2502070" cy="332350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2390"/>
              <a:buFont typeface="Arial"/>
              <a:buChar char="•"/>
              <a:defRPr sz="2390" b="0" i="0" u="none" strike="noStrike" cap="none">
                <a:solidFill>
                  <a:schemeClr val="dk1"/>
                </a:solidFill>
                <a:latin typeface="Arial"/>
                <a:ea typeface="Arial"/>
                <a:cs typeface="Arial"/>
                <a:sym typeface="Arial"/>
              </a:defRPr>
            </a:lvl1pPr>
            <a:lvl2pPr marR="0" lvl="1"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R="0" lvl="2"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R="0" lvl="3"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R="0" lvl="4"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R="0" lvl="5"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R="0" lvl="6"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R="0" lvl="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R="0" lvl="8"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38483815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9_Half Image">
  <p:cSld name="9_Half Image">
    <p:spTree>
      <p:nvGrpSpPr>
        <p:cNvPr id="1" name="Shape 51"/>
        <p:cNvGrpSpPr/>
        <p:nvPr/>
      </p:nvGrpSpPr>
      <p:grpSpPr>
        <a:xfrm>
          <a:off x="0" y="0"/>
          <a:ext cx="0" cy="0"/>
          <a:chOff x="0" y="0"/>
          <a:chExt cx="0" cy="0"/>
        </a:xfrm>
      </p:grpSpPr>
      <p:sp>
        <p:nvSpPr>
          <p:cNvPr id="52" name="Google Shape;52;p19"/>
          <p:cNvSpPr/>
          <p:nvPr/>
        </p:nvSpPr>
        <p:spPr>
          <a:xfrm>
            <a:off x="1677036" y="-3528"/>
            <a:ext cx="10514964" cy="663477"/>
          </a:xfrm>
          <a:custGeom>
            <a:avLst/>
            <a:gdLst/>
            <a:ahLst/>
            <a:cxnLst/>
            <a:rect l="l" t="t" r="r" b="b"/>
            <a:pathLst>
              <a:path w="10038907" h="663477" extrusionOk="0">
                <a:moveTo>
                  <a:pt x="2831" y="0"/>
                </a:moveTo>
                <a:lnTo>
                  <a:pt x="10038907" y="0"/>
                </a:lnTo>
                <a:lnTo>
                  <a:pt x="10038907" y="663477"/>
                </a:lnTo>
                <a:lnTo>
                  <a:pt x="0" y="663477"/>
                </a:lnTo>
                <a:lnTo>
                  <a:pt x="8055" y="653714"/>
                </a:lnTo>
                <a:cubicBezTo>
                  <a:pt x="70479" y="561315"/>
                  <a:pt x="106929" y="449926"/>
                  <a:pt x="106929" y="330023"/>
                </a:cubicBezTo>
                <a:cubicBezTo>
                  <a:pt x="106929" y="210121"/>
                  <a:pt x="70479" y="98731"/>
                  <a:pt x="8055" y="6332"/>
                </a:cubicBezTo>
                <a:lnTo>
                  <a:pt x="2831"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NZ" sz="1800" b="0" i="0" u="none" strike="noStrike" cap="none">
                <a:solidFill>
                  <a:schemeClr val="lt1"/>
                </a:solidFill>
                <a:latin typeface="Arial"/>
                <a:ea typeface="Arial"/>
                <a:cs typeface="Arial"/>
                <a:sym typeface="Arial"/>
              </a:rPr>
              <a:t> </a:t>
            </a:r>
            <a:endParaRPr/>
          </a:p>
        </p:txBody>
      </p:sp>
      <p:pic>
        <p:nvPicPr>
          <p:cNvPr id="53" name="Google Shape;53;p19"/>
          <p:cNvPicPr preferRelativeResize="0"/>
          <p:nvPr/>
        </p:nvPicPr>
        <p:blipFill rotWithShape="1">
          <a:blip r:embed="rId2">
            <a:alphaModFix/>
          </a:blip>
          <a:srcRect/>
          <a:stretch/>
        </p:blipFill>
        <p:spPr>
          <a:xfrm>
            <a:off x="119386" y="6203575"/>
            <a:ext cx="583442" cy="654425"/>
          </a:xfrm>
          <a:prstGeom prst="rect">
            <a:avLst/>
          </a:prstGeom>
          <a:noFill/>
          <a:ln>
            <a:noFill/>
          </a:ln>
        </p:spPr>
      </p:pic>
      <p:pic>
        <p:nvPicPr>
          <p:cNvPr id="54" name="Google Shape;54;p19"/>
          <p:cNvPicPr preferRelativeResize="0"/>
          <p:nvPr/>
        </p:nvPicPr>
        <p:blipFill rotWithShape="1">
          <a:blip r:embed="rId3">
            <a:alphaModFix/>
          </a:blip>
          <a:srcRect/>
          <a:stretch/>
        </p:blipFill>
        <p:spPr>
          <a:xfrm>
            <a:off x="743520" y="6421515"/>
            <a:ext cx="3390900" cy="304800"/>
          </a:xfrm>
          <a:prstGeom prst="rect">
            <a:avLst/>
          </a:prstGeom>
          <a:noFill/>
          <a:ln>
            <a:noFill/>
          </a:ln>
        </p:spPr>
      </p:pic>
      <p:pic>
        <p:nvPicPr>
          <p:cNvPr id="55" name="Google Shape;55;p19"/>
          <p:cNvPicPr preferRelativeResize="0"/>
          <p:nvPr/>
        </p:nvPicPr>
        <p:blipFill rotWithShape="1">
          <a:blip r:embed="rId4">
            <a:alphaModFix/>
          </a:blip>
          <a:srcRect/>
          <a:stretch/>
        </p:blipFill>
        <p:spPr>
          <a:xfrm>
            <a:off x="0" y="6210847"/>
            <a:ext cx="12192000" cy="647700"/>
          </a:xfrm>
          <a:prstGeom prst="rect">
            <a:avLst/>
          </a:prstGeom>
          <a:noFill/>
          <a:ln>
            <a:noFill/>
          </a:ln>
        </p:spPr>
      </p:pic>
      <p:sp>
        <p:nvSpPr>
          <p:cNvPr id="56" name="Google Shape;56;p19"/>
          <p:cNvSpPr txBox="1"/>
          <p:nvPr/>
        </p:nvSpPr>
        <p:spPr>
          <a:xfrm>
            <a:off x="2267999" y="122863"/>
            <a:ext cx="1713279"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Arial"/>
              <a:buNone/>
            </a:pPr>
            <a:r>
              <a:rPr lang="en-NZ" sz="1200" b="0" i="0" u="none" strike="noStrike" cap="none" dirty="0">
                <a:solidFill>
                  <a:schemeClr val="lt1"/>
                </a:solidFill>
                <a:latin typeface="Arial"/>
                <a:ea typeface="Arial"/>
                <a:cs typeface="Arial"/>
                <a:sym typeface="Arial"/>
              </a:rPr>
              <a:t>PSHE Resource</a:t>
            </a:r>
            <a:endParaRPr dirty="0"/>
          </a:p>
        </p:txBody>
      </p:sp>
      <p:sp>
        <p:nvSpPr>
          <p:cNvPr id="57" name="Google Shape;57;p19"/>
          <p:cNvSpPr txBox="1"/>
          <p:nvPr/>
        </p:nvSpPr>
        <p:spPr>
          <a:xfrm>
            <a:off x="2268000" y="319637"/>
            <a:ext cx="201369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Arial"/>
              <a:buNone/>
            </a:pPr>
            <a:r>
              <a:rPr lang="en-NZ" sz="1200" b="1" i="0" u="none" strike="noStrike" cap="none">
                <a:solidFill>
                  <a:schemeClr val="lt1"/>
                </a:solidFill>
                <a:latin typeface="Arial"/>
                <a:ea typeface="Arial"/>
                <a:cs typeface="Arial"/>
                <a:sym typeface="Arial"/>
              </a:rPr>
              <a:t>Managing our emotions</a:t>
            </a:r>
            <a:endParaRPr/>
          </a:p>
        </p:txBody>
      </p:sp>
      <p:pic>
        <p:nvPicPr>
          <p:cNvPr id="58" name="Google Shape;58;p19"/>
          <p:cNvPicPr preferRelativeResize="0"/>
          <p:nvPr/>
        </p:nvPicPr>
        <p:blipFill rotWithShape="1">
          <a:blip r:embed="rId5">
            <a:alphaModFix/>
          </a:blip>
          <a:srcRect/>
          <a:stretch/>
        </p:blipFill>
        <p:spPr>
          <a:xfrm>
            <a:off x="6463092" y="259340"/>
            <a:ext cx="4313065" cy="6164634"/>
          </a:xfrm>
          <a:prstGeom prst="rect">
            <a:avLst/>
          </a:prstGeom>
          <a:noFill/>
          <a:ln>
            <a:noFill/>
          </a:ln>
          <a:effectLst>
            <a:outerShdw blurRad="177800" dist="101600" dir="2700000" algn="tl" rotWithShape="0">
              <a:srgbClr val="000000">
                <a:alpha val="38823"/>
              </a:srgbClr>
            </a:outerShdw>
          </a:effectLst>
        </p:spPr>
      </p:pic>
      <p:pic>
        <p:nvPicPr>
          <p:cNvPr id="59" name="Google Shape;59;p19"/>
          <p:cNvPicPr preferRelativeResize="0"/>
          <p:nvPr/>
        </p:nvPicPr>
        <p:blipFill rotWithShape="1">
          <a:blip r:embed="rId6">
            <a:alphaModFix/>
          </a:blip>
          <a:srcRect/>
          <a:stretch/>
        </p:blipFill>
        <p:spPr>
          <a:xfrm rot="-239354">
            <a:off x="5921821" y="265971"/>
            <a:ext cx="4329637" cy="6188319"/>
          </a:xfrm>
          <a:prstGeom prst="rect">
            <a:avLst/>
          </a:prstGeom>
          <a:noFill/>
          <a:ln>
            <a:noFill/>
          </a:ln>
          <a:effectLst>
            <a:outerShdw blurRad="177800" dist="101600" dir="2700000" algn="tl" rotWithShape="0">
              <a:srgbClr val="000000">
                <a:alpha val="38823"/>
              </a:srgbClr>
            </a:outerShdw>
          </a:effectLst>
        </p:spPr>
      </p:pic>
      <p:sp>
        <p:nvSpPr>
          <p:cNvPr id="60" name="Google Shape;60;p19"/>
          <p:cNvSpPr>
            <a:spLocks noGrp="1"/>
          </p:cNvSpPr>
          <p:nvPr>
            <p:ph type="pic" idx="2"/>
          </p:nvPr>
        </p:nvSpPr>
        <p:spPr>
          <a:xfrm rot="-239354">
            <a:off x="6095546" y="464084"/>
            <a:ext cx="3982756" cy="5813869"/>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2390"/>
              <a:buFont typeface="Arial"/>
              <a:buChar char="•"/>
              <a:defRPr sz="2390" b="0" i="0" u="none" strike="noStrike" cap="none">
                <a:solidFill>
                  <a:schemeClr val="dk1"/>
                </a:solidFill>
                <a:latin typeface="Arial"/>
                <a:ea typeface="Arial"/>
                <a:cs typeface="Arial"/>
                <a:sym typeface="Arial"/>
              </a:defRPr>
            </a:lvl1pPr>
            <a:lvl2pPr marR="0" lvl="1"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R="0" lvl="2"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R="0" lvl="3"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R="0" lvl="4"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R="0" lvl="5"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R="0" lvl="6"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R="0" lvl="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R="0" lvl="8"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pic>
        <p:nvPicPr>
          <p:cNvPr id="61" name="Google Shape;61;p19"/>
          <p:cNvPicPr preferRelativeResize="0"/>
          <p:nvPr/>
        </p:nvPicPr>
        <p:blipFill rotWithShape="1">
          <a:blip r:embed="rId7">
            <a:alphaModFix/>
          </a:blip>
          <a:srcRect/>
          <a:stretch/>
        </p:blipFill>
        <p:spPr>
          <a:xfrm>
            <a:off x="228600" y="129599"/>
            <a:ext cx="1148049" cy="530348"/>
          </a:xfrm>
          <a:prstGeom prst="rect">
            <a:avLst/>
          </a:prstGeom>
          <a:noFill/>
          <a:ln>
            <a:noFill/>
          </a:ln>
        </p:spPr>
      </p:pic>
      <p:sp>
        <p:nvSpPr>
          <p:cNvPr id="62" name="Google Shape;62;p19"/>
          <p:cNvSpPr txBox="1">
            <a:spLocks noGrp="1"/>
          </p:cNvSpPr>
          <p:nvPr>
            <p:ph type="title"/>
          </p:nvPr>
        </p:nvSpPr>
        <p:spPr>
          <a:xfrm>
            <a:off x="714485" y="2240420"/>
            <a:ext cx="4556763" cy="220247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3500"/>
              <a:buFont typeface="Arial"/>
              <a:buNone/>
              <a:defRPr sz="3500" b="1"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Tree>
    <p:extLst>
      <p:ext uri="{BB962C8B-B14F-4D97-AF65-F5344CB8AC3E}">
        <p14:creationId xmlns:p14="http://schemas.microsoft.com/office/powerpoint/2010/main" val="8800459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99"/>
        <p:cNvGrpSpPr/>
        <p:nvPr/>
      </p:nvGrpSpPr>
      <p:grpSpPr>
        <a:xfrm>
          <a:off x="0" y="0"/>
          <a:ext cx="0" cy="0"/>
          <a:chOff x="0" y="0"/>
          <a:chExt cx="0" cy="0"/>
        </a:xfrm>
      </p:grpSpPr>
      <p:sp>
        <p:nvSpPr>
          <p:cNvPr id="100" name="Google Shape;100;p23"/>
          <p:cNvSpPr/>
          <p:nvPr/>
        </p:nvSpPr>
        <p:spPr>
          <a:xfrm>
            <a:off x="1677036" y="-3528"/>
            <a:ext cx="10514964" cy="663477"/>
          </a:xfrm>
          <a:custGeom>
            <a:avLst/>
            <a:gdLst/>
            <a:ahLst/>
            <a:cxnLst/>
            <a:rect l="l" t="t" r="r" b="b"/>
            <a:pathLst>
              <a:path w="10038907" h="663477" extrusionOk="0">
                <a:moveTo>
                  <a:pt x="2831" y="0"/>
                </a:moveTo>
                <a:lnTo>
                  <a:pt x="10038907" y="0"/>
                </a:lnTo>
                <a:lnTo>
                  <a:pt x="10038907" y="663477"/>
                </a:lnTo>
                <a:lnTo>
                  <a:pt x="0" y="663477"/>
                </a:lnTo>
                <a:lnTo>
                  <a:pt x="8055" y="653714"/>
                </a:lnTo>
                <a:cubicBezTo>
                  <a:pt x="70479" y="561315"/>
                  <a:pt x="106929" y="449926"/>
                  <a:pt x="106929" y="330023"/>
                </a:cubicBezTo>
                <a:cubicBezTo>
                  <a:pt x="106929" y="210121"/>
                  <a:pt x="70479" y="98731"/>
                  <a:pt x="8055" y="6332"/>
                </a:cubicBezTo>
                <a:lnTo>
                  <a:pt x="2831"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NZ" sz="1800" b="0" i="0" u="none" strike="noStrike" cap="none">
                <a:solidFill>
                  <a:schemeClr val="lt1"/>
                </a:solidFill>
                <a:latin typeface="Arial"/>
                <a:ea typeface="Arial"/>
                <a:cs typeface="Arial"/>
                <a:sym typeface="Arial"/>
              </a:rPr>
              <a:t> </a:t>
            </a:r>
            <a:endParaRPr/>
          </a:p>
        </p:txBody>
      </p:sp>
      <p:pic>
        <p:nvPicPr>
          <p:cNvPr id="101" name="Google Shape;101;p23"/>
          <p:cNvPicPr preferRelativeResize="0"/>
          <p:nvPr/>
        </p:nvPicPr>
        <p:blipFill rotWithShape="1">
          <a:blip r:embed="rId2">
            <a:alphaModFix/>
          </a:blip>
          <a:srcRect/>
          <a:stretch/>
        </p:blipFill>
        <p:spPr>
          <a:xfrm>
            <a:off x="228600" y="129599"/>
            <a:ext cx="1148049" cy="530348"/>
          </a:xfrm>
          <a:prstGeom prst="rect">
            <a:avLst/>
          </a:prstGeom>
          <a:noFill/>
          <a:ln>
            <a:noFill/>
          </a:ln>
        </p:spPr>
      </p:pic>
      <p:sp>
        <p:nvSpPr>
          <p:cNvPr id="102" name="Google Shape;102;p23"/>
          <p:cNvSpPr txBox="1">
            <a:spLocks noGrp="1"/>
          </p:cNvSpPr>
          <p:nvPr>
            <p:ph type="title"/>
          </p:nvPr>
        </p:nvSpPr>
        <p:spPr>
          <a:xfrm>
            <a:off x="701749" y="932656"/>
            <a:ext cx="10625667" cy="99917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4400"/>
              <a:buFont typeface="Arial"/>
              <a:buNone/>
              <a:defRPr sz="4400" b="1"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3" name="Google Shape;103;p23"/>
          <p:cNvSpPr txBox="1">
            <a:spLocks noGrp="1"/>
          </p:cNvSpPr>
          <p:nvPr>
            <p:ph type="body" idx="1"/>
          </p:nvPr>
        </p:nvSpPr>
        <p:spPr>
          <a:xfrm>
            <a:off x="701749" y="1895730"/>
            <a:ext cx="10652051" cy="4165601"/>
          </a:xfrm>
          <a:prstGeom prst="rect">
            <a:avLst/>
          </a:prstGeom>
          <a:noFill/>
          <a:ln>
            <a:noFill/>
          </a:ln>
        </p:spPr>
        <p:txBody>
          <a:bodyPr spcFirstLastPara="1" wrap="square" lIns="91425" tIns="45700" rIns="91425" bIns="45700" anchor="t" anchorCtr="0">
            <a:normAutofit/>
          </a:bodyPr>
          <a:lstStyle>
            <a:lvl1pPr marL="457200" marR="0" lvl="0" indent="-380365" algn="l" rtl="0">
              <a:lnSpc>
                <a:spcPct val="100000"/>
              </a:lnSpc>
              <a:spcBef>
                <a:spcPts val="0"/>
              </a:spcBef>
              <a:spcAft>
                <a:spcPts val="0"/>
              </a:spcAft>
              <a:buClr>
                <a:schemeClr val="dk1"/>
              </a:buClr>
              <a:buSzPts val="2390"/>
              <a:buFont typeface="Arial"/>
              <a:buChar char="•"/>
              <a:defRPr sz="2031" b="0" i="0" u="none" strike="noStrike" cap="none">
                <a:solidFill>
                  <a:schemeClr val="dk1"/>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35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058"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058"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058"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058"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058"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058"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058" b="0" i="0" u="none" strike="noStrike" cap="none">
                <a:solidFill>
                  <a:schemeClr val="dk1"/>
                </a:solidFill>
                <a:latin typeface="Arial"/>
                <a:ea typeface="Arial"/>
                <a:cs typeface="Arial"/>
                <a:sym typeface="Arial"/>
              </a:defRPr>
            </a:lvl9pPr>
          </a:lstStyle>
          <a:p>
            <a:endParaRPr/>
          </a:p>
        </p:txBody>
      </p:sp>
      <p:pic>
        <p:nvPicPr>
          <p:cNvPr id="104" name="Google Shape;104;p23"/>
          <p:cNvPicPr preferRelativeResize="0"/>
          <p:nvPr/>
        </p:nvPicPr>
        <p:blipFill rotWithShape="1">
          <a:blip r:embed="rId3">
            <a:alphaModFix/>
          </a:blip>
          <a:srcRect/>
          <a:stretch/>
        </p:blipFill>
        <p:spPr>
          <a:xfrm>
            <a:off x="0" y="6210847"/>
            <a:ext cx="12192000" cy="647700"/>
          </a:xfrm>
          <a:prstGeom prst="rect">
            <a:avLst/>
          </a:prstGeom>
          <a:noFill/>
          <a:ln>
            <a:noFill/>
          </a:ln>
        </p:spPr>
      </p:pic>
      <p:pic>
        <p:nvPicPr>
          <p:cNvPr id="105" name="Google Shape;105;p23"/>
          <p:cNvPicPr preferRelativeResize="0"/>
          <p:nvPr/>
        </p:nvPicPr>
        <p:blipFill rotWithShape="1">
          <a:blip r:embed="rId4">
            <a:alphaModFix/>
          </a:blip>
          <a:srcRect/>
          <a:stretch/>
        </p:blipFill>
        <p:spPr>
          <a:xfrm>
            <a:off x="119386" y="6203575"/>
            <a:ext cx="583442" cy="654425"/>
          </a:xfrm>
          <a:prstGeom prst="rect">
            <a:avLst/>
          </a:prstGeom>
          <a:noFill/>
          <a:ln>
            <a:noFill/>
          </a:ln>
        </p:spPr>
      </p:pic>
      <p:sp>
        <p:nvSpPr>
          <p:cNvPr id="106" name="Google Shape;106;p23"/>
          <p:cNvSpPr txBox="1">
            <a:spLocks noGrp="1"/>
          </p:cNvSpPr>
          <p:nvPr>
            <p:ph type="body" idx="2"/>
          </p:nvPr>
        </p:nvSpPr>
        <p:spPr>
          <a:xfrm>
            <a:off x="2268000" y="134524"/>
            <a:ext cx="5105400" cy="1800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chemeClr val="lt1"/>
              </a:buClr>
              <a:buSzPts val="1200"/>
              <a:buFont typeface="Arial"/>
              <a:buNone/>
              <a:defRPr sz="1200" b="0" i="0" u="none" strike="noStrike" cap="none">
                <a:solidFill>
                  <a:schemeClr val="lt1"/>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sp>
        <p:nvSpPr>
          <p:cNvPr id="107" name="Google Shape;107;p23"/>
          <p:cNvSpPr txBox="1">
            <a:spLocks noGrp="1"/>
          </p:cNvSpPr>
          <p:nvPr>
            <p:ph type="body" idx="3"/>
          </p:nvPr>
        </p:nvSpPr>
        <p:spPr>
          <a:xfrm>
            <a:off x="2268000" y="326242"/>
            <a:ext cx="5105400" cy="1800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chemeClr val="lt1"/>
              </a:buClr>
              <a:buSzPts val="1200"/>
              <a:buFont typeface="Arial"/>
              <a:buNone/>
              <a:defRPr sz="1200" b="1" i="0" u="none" strike="noStrike" cap="none">
                <a:solidFill>
                  <a:schemeClr val="lt1"/>
                </a:solidFill>
                <a:latin typeface="Arial"/>
                <a:ea typeface="Arial"/>
                <a:cs typeface="Arial"/>
                <a:sym typeface="Arial"/>
              </a:defRPr>
            </a:lvl1pPr>
            <a:lvl2pPr marL="914400" marR="0" lvl="1" indent="-329819" algn="l" rtl="0">
              <a:lnSpc>
                <a:spcPct val="100000"/>
              </a:lnSpc>
              <a:spcBef>
                <a:spcPts val="1270"/>
              </a:spcBef>
              <a:spcAft>
                <a:spcPts val="0"/>
              </a:spcAft>
              <a:buClr>
                <a:schemeClr val="dk1"/>
              </a:buClr>
              <a:buSzPts val="1594"/>
              <a:buFont typeface="Arial"/>
              <a:buChar char="—"/>
              <a:defRPr sz="1594" b="0" i="0" u="none" strike="noStrike" cap="none">
                <a:solidFill>
                  <a:schemeClr val="dk1"/>
                </a:solidFill>
                <a:latin typeface="Arial"/>
                <a:ea typeface="Arial"/>
                <a:cs typeface="Arial"/>
                <a:sym typeface="Arial"/>
              </a:defRPr>
            </a:lvl2pPr>
            <a:lvl3pPr marL="1371600" marR="0" lvl="2"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3pPr>
            <a:lvl4pPr marL="1828800" marR="0" lvl="3"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4pPr>
            <a:lvl5pPr marL="2286000" marR="0" lvl="4"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5pPr>
            <a:lvl6pPr marL="2743200" marR="0" lvl="5"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6pPr>
            <a:lvl7pPr marL="3200400" marR="0" lvl="6"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7pPr>
            <a:lvl8pPr marL="3657600" marR="0" lvl="7" indent="-307657" algn="l" rtl="0">
              <a:lnSpc>
                <a:spcPct val="120000"/>
              </a:lnSpc>
              <a:spcBef>
                <a:spcPts val="1270"/>
              </a:spcBef>
              <a:spcAft>
                <a:spcPts val="0"/>
              </a:spcAft>
              <a:buClr>
                <a:schemeClr val="dk1"/>
              </a:buClr>
              <a:buSzPts val="1245"/>
              <a:buFont typeface="Arial"/>
              <a:buChar char="—"/>
              <a:defRPr sz="1245" b="0" i="0" u="none" strike="noStrike" cap="none">
                <a:solidFill>
                  <a:schemeClr val="dk1"/>
                </a:solidFill>
                <a:latin typeface="Arial"/>
                <a:ea typeface="Arial"/>
                <a:cs typeface="Arial"/>
                <a:sym typeface="Arial"/>
              </a:defRPr>
            </a:lvl8pPr>
            <a:lvl9pPr marL="4114800" marR="0" lvl="8" indent="-307657" algn="l" rtl="0">
              <a:lnSpc>
                <a:spcPct val="120000"/>
              </a:lnSpc>
              <a:spcBef>
                <a:spcPts val="1270"/>
              </a:spcBef>
              <a:spcAft>
                <a:spcPts val="1270"/>
              </a:spcAft>
              <a:buClr>
                <a:schemeClr val="dk1"/>
              </a:buClr>
              <a:buSzPts val="1245"/>
              <a:buFont typeface="Arial"/>
              <a:buChar char="—"/>
              <a:defRPr sz="1245" b="0" i="0" u="none" strike="noStrike" cap="none">
                <a:solidFill>
                  <a:schemeClr val="dk1"/>
                </a:solidFill>
                <a:latin typeface="Arial"/>
                <a:ea typeface="Arial"/>
                <a:cs typeface="Arial"/>
                <a:sym typeface="Arial"/>
              </a:defRPr>
            </a:lvl9pPr>
          </a:lstStyle>
          <a:p>
            <a:endParaRPr/>
          </a:p>
        </p:txBody>
      </p:sp>
      <p:pic>
        <p:nvPicPr>
          <p:cNvPr id="108" name="Google Shape;108;p23"/>
          <p:cNvPicPr preferRelativeResize="0"/>
          <p:nvPr/>
        </p:nvPicPr>
        <p:blipFill rotWithShape="1">
          <a:blip r:embed="rId5">
            <a:alphaModFix/>
          </a:blip>
          <a:srcRect/>
          <a:stretch/>
        </p:blipFill>
        <p:spPr>
          <a:xfrm>
            <a:off x="743520" y="6421515"/>
            <a:ext cx="3390900" cy="304800"/>
          </a:xfrm>
          <a:prstGeom prst="rect">
            <a:avLst/>
          </a:prstGeom>
          <a:noFill/>
          <a:ln>
            <a:noFill/>
          </a:ln>
        </p:spPr>
      </p:pic>
    </p:spTree>
    <p:extLst>
      <p:ext uri="{BB962C8B-B14F-4D97-AF65-F5344CB8AC3E}">
        <p14:creationId xmlns:p14="http://schemas.microsoft.com/office/powerpoint/2010/main" val="249554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4">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2/1/2021</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 id="2147483669" r:id="rId18"/>
    <p:sldLayoutId id="2147483670" r:id="rId19"/>
    <p:sldLayoutId id="2147483671" r:id="rId20"/>
    <p:sldLayoutId id="2147483672" r:id="rId21"/>
    <p:sldLayoutId id="2147483673" r:id="rId22"/>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0.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1.jpg"/><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1.xml"/><Relationship Id="rId6" Type="http://schemas.openxmlformats.org/officeDocument/2006/relationships/image" Target="../media/image22.png"/><Relationship Id="rId5" Type="http://schemas.openxmlformats.org/officeDocument/2006/relationships/hyperlink" Target="https://www.premierleague.com/video/single/1670214?term=mental%20health&amp;tab=Videos" TargetMode="Externa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5.jpg"/><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image" Target="../media/image26.png"/><Relationship Id="rId5" Type="http://schemas.openxmlformats.org/officeDocument/2006/relationships/image" Target="../media/image22.png"/><Relationship Id="rId4" Type="http://schemas.openxmlformats.org/officeDocument/2006/relationships/hyperlink" Target="https://www.premierleague.com/video/single/1671613?term=mental%20health"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8.jpg"/><Relationship Id="rId7"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1.xml"/><Relationship Id="rId6" Type="http://schemas.openxmlformats.org/officeDocument/2006/relationships/image" Target="../media/image22.png"/><Relationship Id="rId5" Type="http://schemas.openxmlformats.org/officeDocument/2006/relationships/hyperlink" Target="https://www.premierleague.com/video/single/1660567?term=mental%20health&amp;tab=Videos" TargetMode="Externa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image" Target="../media/image31.jpg"/><Relationship Id="rId7"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image" Target="../media/image32.png"/><Relationship Id="rId5" Type="http://schemas.openxmlformats.org/officeDocument/2006/relationships/hyperlink" Target="https://www.premierleague.com/news/1659079" TargetMode="Externa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37.emf"/><Relationship Id="rId3" Type="http://schemas.openxmlformats.org/officeDocument/2006/relationships/image" Target="../media/image35.jp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1.xml"/><Relationship Id="rId6" Type="http://schemas.openxmlformats.org/officeDocument/2006/relationships/image" Target="../media/image36.png"/><Relationship Id="rId5" Type="http://schemas.openxmlformats.org/officeDocument/2006/relationships/image" Target="../media/image22.png"/><Relationship Id="rId4" Type="http://schemas.openxmlformats.org/officeDocument/2006/relationships/hyperlink" Target="https://www.premierleague.com/news/1659078"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40.emf"/><Relationship Id="rId3" Type="http://schemas.openxmlformats.org/officeDocument/2006/relationships/image" Target="../media/image38.jpg"/><Relationship Id="rId7"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image" Target="../media/image22.png"/><Relationship Id="rId5" Type="http://schemas.openxmlformats.org/officeDocument/2006/relationships/hyperlink" Target="https://www.premierleague.com/video/single/1671613?term=mental%20health"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43.emf"/><Relationship Id="rId3" Type="http://schemas.openxmlformats.org/officeDocument/2006/relationships/image" Target="../media/image41.jpg"/><Relationship Id="rId7"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image" Target="../media/image22.png"/><Relationship Id="rId5" Type="http://schemas.openxmlformats.org/officeDocument/2006/relationships/hyperlink" Target="https://www.premierleague.com/news/1670182" TargetMode="Externa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7.emf"/><Relationship Id="rId2" Type="http://schemas.openxmlformats.org/officeDocument/2006/relationships/notesSlide" Target="../notesSlides/notesSlide11.xml"/><Relationship Id="rId1" Type="http://schemas.openxmlformats.org/officeDocument/2006/relationships/slideLayout" Target="../slideLayouts/slideLayout22.xml"/><Relationship Id="rId6" Type="http://schemas.openxmlformats.org/officeDocument/2006/relationships/image" Target="../media/image18.png"/><Relationship Id="rId5" Type="http://schemas.openxmlformats.org/officeDocument/2006/relationships/image" Target="../media/image46.png"/><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9" name="Google Shape;259;p1"/>
          <p:cNvSpPr txBox="1">
            <a:spLocks noGrp="1"/>
          </p:cNvSpPr>
          <p:nvPr>
            <p:ph type="body" idx="2"/>
          </p:nvPr>
        </p:nvSpPr>
        <p:spPr>
          <a:xfrm>
            <a:off x="1972483" y="3443382"/>
            <a:ext cx="8389910" cy="459969"/>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2500"/>
              <a:buNone/>
            </a:pPr>
            <a:r>
              <a:rPr lang="en-NZ" dirty="0" smtClean="0"/>
              <a:t> </a:t>
            </a:r>
            <a:endParaRPr lang="en-NZ" dirty="0"/>
          </a:p>
          <a:p>
            <a:pPr marL="0" lvl="0" indent="0" algn="ctr" rtl="0">
              <a:lnSpc>
                <a:spcPct val="100000"/>
              </a:lnSpc>
              <a:spcBef>
                <a:spcPts val="0"/>
              </a:spcBef>
              <a:spcAft>
                <a:spcPts val="0"/>
              </a:spcAft>
              <a:buClr>
                <a:schemeClr val="dk1"/>
              </a:buClr>
              <a:buSzPts val="2500"/>
              <a:buNone/>
            </a:pPr>
            <a:endParaRPr dirty="0"/>
          </a:p>
        </p:txBody>
      </p:sp>
      <p:sp>
        <p:nvSpPr>
          <p:cNvPr id="260" name="Google Shape;260;p1"/>
          <p:cNvSpPr txBox="1">
            <a:spLocks noGrp="1"/>
          </p:cNvSpPr>
          <p:nvPr>
            <p:ph type="body" idx="3"/>
          </p:nvPr>
        </p:nvSpPr>
        <p:spPr>
          <a:xfrm>
            <a:off x="3116290" y="6338114"/>
            <a:ext cx="5959419" cy="459969"/>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lt1"/>
              </a:buClr>
              <a:buSzPts val="1800"/>
              <a:buNone/>
            </a:pPr>
            <a:r>
              <a:rPr lang="en-NZ"/>
              <a:t>KS2</a:t>
            </a:r>
            <a:endParaRPr/>
          </a:p>
        </p:txBody>
      </p:sp>
      <p:pic>
        <p:nvPicPr>
          <p:cNvPr id="1026" name="Picture 2" descr="cmhw-2021-log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1138" y="461962"/>
            <a:ext cx="5691043" cy="5691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83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1" name="Google Shape;281;p4"/>
          <p:cNvSpPr txBox="1">
            <a:spLocks noGrp="1"/>
          </p:cNvSpPr>
          <p:nvPr>
            <p:ph type="body" idx="2"/>
          </p:nvPr>
        </p:nvSpPr>
        <p:spPr>
          <a:xfrm>
            <a:off x="1290957" y="2179834"/>
            <a:ext cx="9807573" cy="3798055"/>
          </a:xfrm>
          <a:prstGeom prst="rect">
            <a:avLst/>
          </a:prstGeom>
          <a:solidFill>
            <a:schemeClr val="accent1"/>
          </a:solidFill>
          <a:ln>
            <a:noFill/>
          </a:ln>
        </p:spPr>
        <p:txBody>
          <a:bodyPr spcFirstLastPara="1" wrap="square" lIns="180000" tIns="180000" rIns="180000" bIns="180000" anchor="ctr" anchorCtr="0">
            <a:noAutofit/>
          </a:bodyPr>
          <a:lstStyle/>
          <a:p>
            <a:pPr marL="0" lvl="0" indent="0" algn="l" rtl="0">
              <a:lnSpc>
                <a:spcPct val="100000"/>
              </a:lnSpc>
              <a:spcBef>
                <a:spcPts val="0"/>
              </a:spcBef>
              <a:spcAft>
                <a:spcPts val="0"/>
              </a:spcAft>
              <a:buClr>
                <a:schemeClr val="lt1"/>
              </a:buClr>
              <a:buSzPts val="2200"/>
              <a:buFont typeface="Arial"/>
              <a:buNone/>
            </a:pPr>
            <a:r>
              <a:rPr lang="en-NZ" sz="2200" dirty="0"/>
              <a:t>We will learn:</a:t>
            </a:r>
            <a:endParaRPr dirty="0"/>
          </a:p>
          <a:p>
            <a:pPr marL="342900" indent="-342900">
              <a:buSzPts val="2200"/>
              <a:buFont typeface="Arial"/>
              <a:buChar char="•"/>
            </a:pPr>
            <a:r>
              <a:rPr lang="en-NZ" sz="2200" b="0" dirty="0"/>
              <a:t>about different things that make people feel different emotions</a:t>
            </a:r>
            <a:endParaRPr sz="2200" b="0" dirty="0"/>
          </a:p>
          <a:p>
            <a:pPr marL="342900" indent="-342900">
              <a:buSzPts val="2200"/>
              <a:buFont typeface="Arial"/>
              <a:buChar char="•"/>
            </a:pPr>
            <a:r>
              <a:rPr lang="en-NZ" sz="2200" b="0" dirty="0"/>
              <a:t>what helps our minds and bodies feel their best</a:t>
            </a:r>
            <a:endParaRPr sz="2200" b="0" dirty="0"/>
          </a:p>
          <a:p>
            <a:pPr marL="342900" indent="-342900">
              <a:buSzPts val="2200"/>
              <a:buFont typeface="Arial"/>
              <a:buChar char="•"/>
            </a:pPr>
            <a:r>
              <a:rPr lang="en-NZ" sz="2200" b="0" dirty="0"/>
              <a:t>how professional football players keep their minds </a:t>
            </a:r>
            <a:br>
              <a:rPr lang="en-NZ" sz="2200" b="0" dirty="0"/>
            </a:br>
            <a:r>
              <a:rPr lang="en-NZ" sz="2200" b="0" dirty="0"/>
              <a:t>and bodies healthy.</a:t>
            </a:r>
            <a:endParaRPr sz="2200" b="0" dirty="0"/>
          </a:p>
          <a:p>
            <a:pPr marL="0" lvl="0" indent="0" algn="l" rtl="0">
              <a:lnSpc>
                <a:spcPct val="100000"/>
              </a:lnSpc>
              <a:spcBef>
                <a:spcPts val="0"/>
              </a:spcBef>
              <a:spcAft>
                <a:spcPts val="0"/>
              </a:spcAft>
              <a:buClr>
                <a:schemeClr val="lt1"/>
              </a:buClr>
              <a:buSzPts val="2200"/>
              <a:buFont typeface="Arial"/>
              <a:buNone/>
            </a:pPr>
            <a:endParaRPr sz="2200" dirty="0"/>
          </a:p>
          <a:p>
            <a:pPr marL="0" lvl="0" indent="0" algn="l" rtl="0">
              <a:lnSpc>
                <a:spcPct val="100000"/>
              </a:lnSpc>
              <a:spcBef>
                <a:spcPts val="0"/>
              </a:spcBef>
              <a:spcAft>
                <a:spcPts val="0"/>
              </a:spcAft>
              <a:buClr>
                <a:schemeClr val="lt1"/>
              </a:buClr>
              <a:buSzPts val="2200"/>
              <a:buFont typeface="Arial"/>
              <a:buNone/>
            </a:pPr>
            <a:r>
              <a:rPr lang="en-NZ" sz="2200" dirty="0"/>
              <a:t>I will be able to:</a:t>
            </a:r>
            <a:endParaRPr dirty="0"/>
          </a:p>
          <a:p>
            <a:pPr marL="342900" lvl="0" indent="-342900" algn="l" rtl="0">
              <a:lnSpc>
                <a:spcPct val="100000"/>
              </a:lnSpc>
              <a:spcBef>
                <a:spcPts val="0"/>
              </a:spcBef>
              <a:spcAft>
                <a:spcPts val="0"/>
              </a:spcAft>
              <a:buClr>
                <a:schemeClr val="lt1"/>
              </a:buClr>
              <a:buSzPts val="2200"/>
              <a:buFont typeface="Arial"/>
              <a:buChar char="•"/>
            </a:pPr>
            <a:r>
              <a:rPr lang="en-NZ" sz="2200" b="0" dirty="0"/>
              <a:t>describe different feelings</a:t>
            </a:r>
            <a:endParaRPr b="0" dirty="0"/>
          </a:p>
          <a:p>
            <a:pPr marL="342900" lvl="0" indent="-342900" algn="l" rtl="0">
              <a:lnSpc>
                <a:spcPct val="100000"/>
              </a:lnSpc>
              <a:spcBef>
                <a:spcPts val="0"/>
              </a:spcBef>
              <a:spcAft>
                <a:spcPts val="0"/>
              </a:spcAft>
              <a:buClr>
                <a:schemeClr val="lt1"/>
              </a:buClr>
              <a:buSzPts val="2200"/>
              <a:buFont typeface="Arial"/>
              <a:buChar char="•"/>
            </a:pPr>
            <a:r>
              <a:rPr lang="en-NZ" sz="2200" b="0" dirty="0"/>
              <a:t>say what helps someone feel good in their mind and body</a:t>
            </a:r>
            <a:endParaRPr b="0" dirty="0"/>
          </a:p>
          <a:p>
            <a:pPr marL="342900" lvl="0" indent="-342900" algn="l" rtl="0">
              <a:lnSpc>
                <a:spcPct val="100000"/>
              </a:lnSpc>
              <a:spcBef>
                <a:spcPts val="0"/>
              </a:spcBef>
              <a:spcAft>
                <a:spcPts val="0"/>
              </a:spcAft>
              <a:buClr>
                <a:schemeClr val="lt1"/>
              </a:buClr>
              <a:buSzPts val="2200"/>
              <a:buFont typeface="Arial"/>
              <a:buChar char="•"/>
            </a:pPr>
            <a:r>
              <a:rPr lang="en-NZ" sz="2200" b="0" dirty="0"/>
              <a:t>identify and suggest examples that will help my mind and body feel good.</a:t>
            </a:r>
            <a:endParaRPr b="0" dirty="0"/>
          </a:p>
        </p:txBody>
      </p:sp>
      <p:pic>
        <p:nvPicPr>
          <p:cNvPr id="2" name="Picture 1">
            <a:extLst>
              <a:ext uri="{FF2B5EF4-FFF2-40B4-BE49-F238E27FC236}">
                <a16:creationId xmlns:a16="http://schemas.microsoft.com/office/drawing/2014/main" id="{F36634CB-DE74-4E64-806D-602D670556B6}"/>
              </a:ext>
            </a:extLst>
          </p:cNvPr>
          <p:cNvPicPr>
            <a:picLocks noChangeAspect="1"/>
          </p:cNvPicPr>
          <p:nvPr/>
        </p:nvPicPr>
        <p:blipFill>
          <a:blip r:embed="rId3"/>
          <a:stretch>
            <a:fillRect/>
          </a:stretch>
        </p:blipFill>
        <p:spPr>
          <a:xfrm>
            <a:off x="223149" y="1103815"/>
            <a:ext cx="10132430" cy="1194920"/>
          </a:xfrm>
          <a:prstGeom prst="rect">
            <a:avLst/>
          </a:prstGeom>
        </p:spPr>
      </p:pic>
    </p:spTree>
    <p:extLst>
      <p:ext uri="{BB962C8B-B14F-4D97-AF65-F5344CB8AC3E}">
        <p14:creationId xmlns:p14="http://schemas.microsoft.com/office/powerpoint/2010/main" val="15095153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5"/>
          <p:cNvPicPr preferRelativeResize="0"/>
          <p:nvPr/>
        </p:nvPicPr>
        <p:blipFill rotWithShape="1">
          <a:blip r:embed="rId3">
            <a:alphaModFix/>
          </a:blip>
          <a:srcRect/>
          <a:stretch/>
        </p:blipFill>
        <p:spPr>
          <a:xfrm>
            <a:off x="9679972" y="3950113"/>
            <a:ext cx="1939514" cy="1939514"/>
          </a:xfrm>
          <a:prstGeom prst="rect">
            <a:avLst/>
          </a:prstGeom>
          <a:noFill/>
          <a:ln>
            <a:noFill/>
          </a:ln>
        </p:spPr>
      </p:pic>
      <p:sp>
        <p:nvSpPr>
          <p:cNvPr id="288" name="Google Shape;288;p5"/>
          <p:cNvSpPr txBox="1">
            <a:spLocks noGrp="1"/>
          </p:cNvSpPr>
          <p:nvPr>
            <p:ph type="body" idx="1"/>
          </p:nvPr>
        </p:nvSpPr>
        <p:spPr>
          <a:xfrm>
            <a:off x="990437" y="1610348"/>
            <a:ext cx="6439409" cy="4133133"/>
          </a:xfrm>
          <a:prstGeom prst="rect">
            <a:avLst/>
          </a:prstGeom>
          <a:noFill/>
          <a:ln>
            <a:noFill/>
          </a:ln>
        </p:spPr>
        <p:txBody>
          <a:bodyPr spcFirstLastPara="1" wrap="square" lIns="91425" tIns="45700" rIns="91425" bIns="45700" anchor="t" anchorCtr="0">
            <a:noAutofit/>
          </a:bodyPr>
          <a:lstStyle/>
          <a:p>
            <a:pPr marL="342900" indent="-342900">
              <a:lnSpc>
                <a:spcPct val="150000"/>
              </a:lnSpc>
            </a:pPr>
            <a:r>
              <a:rPr lang="en-NZ" dirty="0"/>
              <a:t>Which emotions make us feel good?</a:t>
            </a:r>
          </a:p>
          <a:p>
            <a:pPr marL="342900" indent="-342900">
              <a:lnSpc>
                <a:spcPct val="150000"/>
              </a:lnSpc>
            </a:pPr>
            <a:r>
              <a:rPr lang="en-NZ" dirty="0"/>
              <a:t>Which emotions make us feel not so good?</a:t>
            </a:r>
          </a:p>
          <a:p>
            <a:pPr marL="342900" indent="-342900">
              <a:lnSpc>
                <a:spcPct val="150000"/>
              </a:lnSpc>
            </a:pPr>
            <a:r>
              <a:rPr lang="en-NZ" dirty="0"/>
              <a:t>When we're not feeling so good, </a:t>
            </a:r>
            <a:br>
              <a:rPr lang="en-NZ" dirty="0"/>
            </a:br>
            <a:r>
              <a:rPr lang="en-NZ" dirty="0"/>
              <a:t>what can help us feel better? </a:t>
            </a:r>
            <a:endParaRPr dirty="0"/>
          </a:p>
          <a:p>
            <a:pPr marL="800100" lvl="1" indent="-342900">
              <a:lnSpc>
                <a:spcPct val="150000"/>
              </a:lnSpc>
            </a:pPr>
            <a:r>
              <a:rPr lang="en-NZ" dirty="0"/>
              <a:t>What helps our minds?</a:t>
            </a:r>
          </a:p>
          <a:p>
            <a:pPr marL="800100" lvl="1" indent="-342900">
              <a:lnSpc>
                <a:spcPct val="150000"/>
              </a:lnSpc>
            </a:pPr>
            <a:r>
              <a:rPr lang="en-NZ" dirty="0"/>
              <a:t>What helps our bodies?</a:t>
            </a:r>
            <a:endParaRPr dirty="0"/>
          </a:p>
          <a:p>
            <a:pPr marL="0" lvl="0" indent="0" algn="l" rtl="0">
              <a:lnSpc>
                <a:spcPct val="100000"/>
              </a:lnSpc>
              <a:spcBef>
                <a:spcPts val="1270"/>
              </a:spcBef>
              <a:spcAft>
                <a:spcPts val="0"/>
              </a:spcAft>
              <a:buClr>
                <a:schemeClr val="dk1"/>
              </a:buClr>
              <a:buSzPts val="2200"/>
              <a:buNone/>
            </a:pPr>
            <a:r>
              <a:rPr lang="en-NZ" dirty="0"/>
              <a:t>Everyone needs to feel good, even professional football players. How do you think they keep their minds and bodies feeling their best?</a:t>
            </a:r>
            <a:endParaRPr dirty="0"/>
          </a:p>
          <a:p>
            <a:pPr marL="233064" lvl="0" indent="-93363" algn="l" rtl="0">
              <a:lnSpc>
                <a:spcPct val="100000"/>
              </a:lnSpc>
              <a:spcBef>
                <a:spcPts val="1270"/>
              </a:spcBef>
              <a:spcAft>
                <a:spcPts val="0"/>
              </a:spcAft>
              <a:buClr>
                <a:schemeClr val="dk1"/>
              </a:buClr>
              <a:buSzPts val="2200"/>
              <a:buNone/>
            </a:pPr>
            <a:endParaRPr dirty="0"/>
          </a:p>
          <a:p>
            <a:pPr marL="0" lvl="0" indent="0" algn="l" rtl="0">
              <a:lnSpc>
                <a:spcPct val="100000"/>
              </a:lnSpc>
              <a:spcBef>
                <a:spcPts val="1270"/>
              </a:spcBef>
              <a:spcAft>
                <a:spcPts val="0"/>
              </a:spcAft>
              <a:buClr>
                <a:schemeClr val="dk1"/>
              </a:buClr>
              <a:buSzPts val="2200"/>
              <a:buNone/>
            </a:pPr>
            <a:endParaRPr dirty="0"/>
          </a:p>
        </p:txBody>
      </p:sp>
      <p:pic>
        <p:nvPicPr>
          <p:cNvPr id="289" name="Google Shape;289;p5"/>
          <p:cNvPicPr preferRelativeResize="0">
            <a:picLocks noGrp="1"/>
          </p:cNvPicPr>
          <p:nvPr>
            <p:ph type="pic" idx="3"/>
          </p:nvPr>
        </p:nvPicPr>
        <p:blipFill rotWithShape="1">
          <a:blip r:embed="rId4">
            <a:alphaModFix/>
          </a:blip>
          <a:srcRect/>
          <a:stretch/>
        </p:blipFill>
        <p:spPr>
          <a:xfrm>
            <a:off x="6769966" y="2480353"/>
            <a:ext cx="2179341" cy="2185905"/>
          </a:xfrm>
          <a:prstGeom prst="rect">
            <a:avLst/>
          </a:prstGeom>
          <a:noFill/>
          <a:ln>
            <a:noFill/>
          </a:ln>
        </p:spPr>
      </p:pic>
      <p:pic>
        <p:nvPicPr>
          <p:cNvPr id="290" name="Google Shape;290;p5" descr="A close up of a logo&#10;&#10;Description automatically generated"/>
          <p:cNvPicPr preferRelativeResize="0">
            <a:picLocks noGrp="1"/>
          </p:cNvPicPr>
          <p:nvPr>
            <p:ph type="pic" idx="2"/>
          </p:nvPr>
        </p:nvPicPr>
        <p:blipFill rotWithShape="1">
          <a:blip r:embed="rId5">
            <a:alphaModFix/>
          </a:blip>
          <a:srcRect l="-1652" r="5320"/>
          <a:stretch/>
        </p:blipFill>
        <p:spPr>
          <a:xfrm>
            <a:off x="9367401" y="1095689"/>
            <a:ext cx="2122850" cy="2072154"/>
          </a:xfrm>
          <a:prstGeom prst="rect">
            <a:avLst/>
          </a:prstGeom>
          <a:noFill/>
          <a:ln>
            <a:noFill/>
          </a:ln>
        </p:spPr>
      </p:pic>
      <p:pic>
        <p:nvPicPr>
          <p:cNvPr id="291" name="Google Shape;291;p5" descr="A picture containing clock&#10;&#10;Description automatically generated"/>
          <p:cNvPicPr preferRelativeResize="0"/>
          <p:nvPr/>
        </p:nvPicPr>
        <p:blipFill rotWithShape="1">
          <a:blip r:embed="rId6">
            <a:alphaModFix/>
          </a:blip>
          <a:srcRect/>
          <a:stretch/>
        </p:blipFill>
        <p:spPr>
          <a:xfrm flipH="1">
            <a:off x="8441421" y="1332880"/>
            <a:ext cx="1609559" cy="1007558"/>
          </a:xfrm>
          <a:prstGeom prst="rect">
            <a:avLst/>
          </a:prstGeom>
          <a:noFill/>
          <a:ln>
            <a:noFill/>
          </a:ln>
        </p:spPr>
      </p:pic>
      <p:sp>
        <p:nvSpPr>
          <p:cNvPr id="292" name="Google Shape;292;p5"/>
          <p:cNvSpPr txBox="1"/>
          <p:nvPr/>
        </p:nvSpPr>
        <p:spPr>
          <a:xfrm>
            <a:off x="8709664" y="1472795"/>
            <a:ext cx="1073072" cy="503988"/>
          </a:xfrm>
          <a:prstGeom prst="rect">
            <a:avLst/>
          </a:prstGeom>
          <a:noFill/>
          <a:ln>
            <a:noFill/>
          </a:ln>
        </p:spPr>
        <p:txBody>
          <a:bodyPr spcFirstLastPara="1" wrap="square" lIns="91425" tIns="45700" rIns="91425" bIns="45700" anchor="t" anchorCtr="0">
            <a:noAutofit/>
          </a:bodyPr>
          <a:lstStyle/>
          <a:p>
            <a:pPr marL="0" marR="0" lvl="1" indent="0" algn="ctr"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Happy</a:t>
            </a:r>
            <a:endParaRPr/>
          </a:p>
        </p:txBody>
      </p:sp>
      <p:pic>
        <p:nvPicPr>
          <p:cNvPr id="293" name="Google Shape;293;p5" descr="A picture containing clock&#10;&#10;Description automatically generated"/>
          <p:cNvPicPr preferRelativeResize="0"/>
          <p:nvPr/>
        </p:nvPicPr>
        <p:blipFill rotWithShape="1">
          <a:blip r:embed="rId6">
            <a:alphaModFix/>
          </a:blip>
          <a:srcRect/>
          <a:stretch/>
        </p:blipFill>
        <p:spPr>
          <a:xfrm flipH="1">
            <a:off x="5828000" y="2942555"/>
            <a:ext cx="1609559" cy="1007558"/>
          </a:xfrm>
          <a:prstGeom prst="rect">
            <a:avLst/>
          </a:prstGeom>
          <a:noFill/>
          <a:ln>
            <a:noFill/>
          </a:ln>
        </p:spPr>
      </p:pic>
      <p:sp>
        <p:nvSpPr>
          <p:cNvPr id="294" name="Google Shape;294;p5"/>
          <p:cNvSpPr txBox="1"/>
          <p:nvPr/>
        </p:nvSpPr>
        <p:spPr>
          <a:xfrm>
            <a:off x="6096243" y="3082470"/>
            <a:ext cx="1073072" cy="503988"/>
          </a:xfrm>
          <a:prstGeom prst="rect">
            <a:avLst/>
          </a:prstGeom>
          <a:noFill/>
          <a:ln>
            <a:noFill/>
          </a:ln>
        </p:spPr>
        <p:txBody>
          <a:bodyPr spcFirstLastPara="1" wrap="square" lIns="91425" tIns="45700" rIns="91425" bIns="45700" anchor="t" anchorCtr="0">
            <a:noAutofit/>
          </a:bodyPr>
          <a:lstStyle/>
          <a:p>
            <a:pPr marL="0" marR="0" lvl="1" indent="0" algn="ctr"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Sad</a:t>
            </a:r>
            <a:endParaRPr/>
          </a:p>
        </p:txBody>
      </p:sp>
      <p:pic>
        <p:nvPicPr>
          <p:cNvPr id="295" name="Google Shape;295;p5" descr="A picture containing clock&#10;&#10;Description automatically generated"/>
          <p:cNvPicPr preferRelativeResize="0"/>
          <p:nvPr/>
        </p:nvPicPr>
        <p:blipFill rotWithShape="1">
          <a:blip r:embed="rId6">
            <a:alphaModFix/>
          </a:blip>
          <a:srcRect/>
          <a:stretch/>
        </p:blipFill>
        <p:spPr>
          <a:xfrm flipH="1">
            <a:off x="8709664" y="4105689"/>
            <a:ext cx="1609559" cy="1007558"/>
          </a:xfrm>
          <a:prstGeom prst="rect">
            <a:avLst/>
          </a:prstGeom>
          <a:noFill/>
          <a:ln>
            <a:noFill/>
          </a:ln>
        </p:spPr>
      </p:pic>
      <p:sp>
        <p:nvSpPr>
          <p:cNvPr id="296" name="Google Shape;296;p5"/>
          <p:cNvSpPr txBox="1"/>
          <p:nvPr/>
        </p:nvSpPr>
        <p:spPr>
          <a:xfrm>
            <a:off x="8843785" y="4245604"/>
            <a:ext cx="1341315" cy="503988"/>
          </a:xfrm>
          <a:prstGeom prst="rect">
            <a:avLst/>
          </a:prstGeom>
          <a:noFill/>
          <a:ln>
            <a:noFill/>
          </a:ln>
        </p:spPr>
        <p:txBody>
          <a:bodyPr spcFirstLastPara="1" wrap="square" lIns="91425" tIns="45700" rIns="91425" bIns="45700" anchor="t" anchorCtr="0">
            <a:noAutofit/>
          </a:bodyPr>
          <a:lstStyle/>
          <a:p>
            <a:pPr marL="0" marR="0" lvl="1" indent="0" algn="ctr"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Worried</a:t>
            </a:r>
            <a:endParaRPr/>
          </a:p>
        </p:txBody>
      </p:sp>
      <p:pic>
        <p:nvPicPr>
          <p:cNvPr id="2" name="Picture 1">
            <a:extLst>
              <a:ext uri="{FF2B5EF4-FFF2-40B4-BE49-F238E27FC236}">
                <a16:creationId xmlns:a16="http://schemas.microsoft.com/office/drawing/2014/main" id="{36704059-BCC2-4216-9551-58727F4E9A14}"/>
              </a:ext>
            </a:extLst>
          </p:cNvPr>
          <p:cNvPicPr>
            <a:picLocks noChangeAspect="1"/>
          </p:cNvPicPr>
          <p:nvPr/>
        </p:nvPicPr>
        <p:blipFill>
          <a:blip r:embed="rId7"/>
          <a:stretch>
            <a:fillRect/>
          </a:stretch>
        </p:blipFill>
        <p:spPr>
          <a:xfrm>
            <a:off x="755289" y="881514"/>
            <a:ext cx="4737003" cy="944962"/>
          </a:xfrm>
          <a:prstGeom prst="rect">
            <a:avLst/>
          </a:prstGeom>
        </p:spPr>
      </p:pic>
    </p:spTree>
    <p:extLst>
      <p:ext uri="{BB962C8B-B14F-4D97-AF65-F5344CB8AC3E}">
        <p14:creationId xmlns:p14="http://schemas.microsoft.com/office/powerpoint/2010/main" val="1319765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8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3" name="Google Shape;303;p6"/>
          <p:cNvPicPr preferRelativeResize="0">
            <a:picLocks noGrp="1"/>
          </p:cNvPicPr>
          <p:nvPr>
            <p:ph type="pic" idx="2"/>
          </p:nvPr>
        </p:nvPicPr>
        <p:blipFill rotWithShape="1">
          <a:blip r:embed="rId3">
            <a:alphaModFix/>
          </a:blip>
          <a:srcRect l="5401" t="247" r="5314" b="494"/>
          <a:stretch/>
        </p:blipFill>
        <p:spPr>
          <a:xfrm rot="-239354">
            <a:off x="6095210" y="455820"/>
            <a:ext cx="3982756" cy="5820764"/>
          </a:xfrm>
          <a:prstGeom prst="rect">
            <a:avLst/>
          </a:prstGeom>
          <a:noFill/>
          <a:ln>
            <a:noFill/>
          </a:ln>
        </p:spPr>
      </p:pic>
      <p:sp>
        <p:nvSpPr>
          <p:cNvPr id="305" name="Google Shape;305;p6"/>
          <p:cNvSpPr txBox="1"/>
          <p:nvPr/>
        </p:nvSpPr>
        <p:spPr>
          <a:xfrm>
            <a:off x="701750" y="2152028"/>
            <a:ext cx="4860367" cy="211854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Football players have to be fit to play the game well, so they do a lot of exercise. </a:t>
            </a:r>
            <a:endParaRPr dirty="0"/>
          </a:p>
          <a:p>
            <a:pPr marL="0" marR="0" lvl="0" indent="0" algn="l" rtl="0">
              <a:lnSpc>
                <a:spcPct val="100000"/>
              </a:lnSpc>
              <a:spcBef>
                <a:spcPts val="160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Keeping active affects how we feel; activity releases chemicals in our bodies which puts us in a better mood!</a:t>
            </a:r>
            <a:endParaRPr dirty="0"/>
          </a:p>
          <a:p>
            <a:pPr marL="0" marR="0" lvl="0" indent="0" algn="l" rtl="0">
              <a:lnSpc>
                <a:spcPct val="100000"/>
              </a:lnSpc>
              <a:spcBef>
                <a:spcPts val="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a:p>
            <a:pPr marL="233064" marR="0" lvl="0" indent="-81299" algn="l" rtl="0">
              <a:lnSpc>
                <a:spcPct val="100000"/>
              </a:lnSpc>
              <a:spcBef>
                <a:spcPts val="127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a:p>
            <a:pPr marL="0" marR="0" lvl="0" indent="0" algn="l" rtl="0">
              <a:lnSpc>
                <a:spcPct val="100000"/>
              </a:lnSpc>
              <a:spcBef>
                <a:spcPts val="127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p:txBody>
      </p:sp>
      <p:pic>
        <p:nvPicPr>
          <p:cNvPr id="306" name="Google Shape;306;p6" descr="A picture containing clock&#10;&#10;Description automatically generated"/>
          <p:cNvPicPr preferRelativeResize="0"/>
          <p:nvPr/>
        </p:nvPicPr>
        <p:blipFill rotWithShape="1">
          <a:blip r:embed="rId4">
            <a:alphaModFix/>
          </a:blip>
          <a:srcRect/>
          <a:stretch/>
        </p:blipFill>
        <p:spPr>
          <a:xfrm>
            <a:off x="8656754" y="1491357"/>
            <a:ext cx="2976645" cy="1863332"/>
          </a:xfrm>
          <a:prstGeom prst="rect">
            <a:avLst/>
          </a:prstGeom>
          <a:noFill/>
          <a:ln>
            <a:noFill/>
          </a:ln>
        </p:spPr>
      </p:pic>
      <p:sp>
        <p:nvSpPr>
          <p:cNvPr id="307" name="Google Shape;307;p6"/>
          <p:cNvSpPr txBox="1"/>
          <p:nvPr/>
        </p:nvSpPr>
        <p:spPr>
          <a:xfrm>
            <a:off x="8705690" y="1670385"/>
            <a:ext cx="3139848" cy="1630589"/>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400" b="0" i="0" u="none" strike="noStrike" cap="none" dirty="0">
                <a:solidFill>
                  <a:schemeClr val="lt1"/>
                </a:solidFill>
                <a:latin typeface="Arial"/>
                <a:ea typeface="Arial"/>
                <a:cs typeface="Arial"/>
                <a:sym typeface="Arial"/>
              </a:rPr>
              <a:t>“Exercise keeps me upbeat.”</a:t>
            </a:r>
            <a:endParaRPr dirty="0"/>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dirty="0">
                <a:solidFill>
                  <a:schemeClr val="lt1"/>
                </a:solidFill>
                <a:latin typeface="Arial"/>
                <a:ea typeface="Arial"/>
                <a:cs typeface="Arial"/>
                <a:sym typeface="Arial"/>
              </a:rPr>
              <a:t>Enda Stevens</a:t>
            </a:r>
            <a:endParaRPr dirty="0"/>
          </a:p>
          <a:p>
            <a:pPr marL="0" marR="0" lvl="1" indent="0" algn="l" rtl="0">
              <a:lnSpc>
                <a:spcPct val="100000"/>
              </a:lnSpc>
              <a:spcBef>
                <a:spcPts val="1270"/>
              </a:spcBef>
              <a:spcAft>
                <a:spcPts val="0"/>
              </a:spcAft>
              <a:buClr>
                <a:schemeClr val="dk1"/>
              </a:buClr>
              <a:buSzPts val="2400"/>
              <a:buFont typeface="Arial"/>
              <a:buNone/>
            </a:pPr>
            <a:endParaRPr sz="2400" b="0" i="0" u="none" strike="noStrike" cap="none" dirty="0">
              <a:solidFill>
                <a:schemeClr val="lt1"/>
              </a:solidFill>
              <a:latin typeface="Arial"/>
              <a:ea typeface="Arial"/>
              <a:cs typeface="Arial"/>
              <a:sym typeface="Arial"/>
            </a:endParaRPr>
          </a:p>
          <a:p>
            <a:pPr marL="0" marR="0" lvl="1" indent="0" algn="l" rtl="0">
              <a:lnSpc>
                <a:spcPct val="100000"/>
              </a:lnSpc>
              <a:spcBef>
                <a:spcPts val="1270"/>
              </a:spcBef>
              <a:spcAft>
                <a:spcPts val="0"/>
              </a:spcAft>
              <a:buClr>
                <a:schemeClr val="dk1"/>
              </a:buClr>
              <a:buSzPts val="2400"/>
              <a:buFont typeface="Arial"/>
              <a:buNone/>
            </a:pPr>
            <a:endParaRPr sz="2400" b="0" i="0" u="none" strike="noStrike" cap="none" dirty="0">
              <a:solidFill>
                <a:schemeClr val="lt1"/>
              </a:solidFill>
              <a:latin typeface="Arial"/>
              <a:ea typeface="Arial"/>
              <a:cs typeface="Arial"/>
              <a:sym typeface="Arial"/>
            </a:endParaRPr>
          </a:p>
        </p:txBody>
      </p:sp>
      <p:sp>
        <p:nvSpPr>
          <p:cNvPr id="308" name="Google Shape;308;p6"/>
          <p:cNvSpPr txBox="1"/>
          <p:nvPr/>
        </p:nvSpPr>
        <p:spPr>
          <a:xfrm>
            <a:off x="731837" y="4270573"/>
            <a:ext cx="4860367" cy="1150507"/>
          </a:xfrm>
          <a:prstGeom prst="rect">
            <a:avLst/>
          </a:prstGeom>
          <a:solidFill>
            <a:srgbClr val="37003C"/>
          </a:solidFill>
          <a:ln>
            <a:noFill/>
          </a:ln>
        </p:spPr>
        <p:txBody>
          <a:bodyPr spcFirstLastPara="1" wrap="square" lIns="180000" tIns="45700" rIns="91425" bIns="45700" anchor="ctr" anchorCtr="0">
            <a:noAutofit/>
          </a:bodyPr>
          <a:lstStyle/>
          <a:p>
            <a:pPr marL="0" marR="0" lvl="0" indent="0" algn="l" rtl="0">
              <a:lnSpc>
                <a:spcPct val="100000"/>
              </a:lnSpc>
              <a:spcBef>
                <a:spcPts val="0"/>
              </a:spcBef>
              <a:spcAft>
                <a:spcPts val="0"/>
              </a:spcAft>
              <a:buClr>
                <a:schemeClr val="lt1"/>
              </a:buClr>
              <a:buSzPts val="2000"/>
              <a:buFont typeface="Arial"/>
              <a:buNone/>
            </a:pPr>
            <a:r>
              <a:rPr lang="en-NZ" sz="2000" b="1" i="0" u="none" strike="noStrike" cap="none" dirty="0">
                <a:solidFill>
                  <a:schemeClr val="lt1"/>
                </a:solidFill>
                <a:latin typeface="Arial"/>
                <a:ea typeface="Arial"/>
                <a:cs typeface="Arial"/>
                <a:sym typeface="Arial"/>
              </a:rPr>
              <a:t>Tip: </a:t>
            </a:r>
            <a:r>
              <a:rPr lang="en-NZ" sz="2000" b="0" i="0" u="none" strike="noStrike" cap="none" dirty="0">
                <a:solidFill>
                  <a:schemeClr val="lt1"/>
                </a:solidFill>
                <a:latin typeface="Arial"/>
                <a:ea typeface="Arial"/>
                <a:cs typeface="Arial"/>
                <a:sym typeface="Arial"/>
              </a:rPr>
              <a:t>Set yourself an exercise goal each day. How do you feel afterwards?</a:t>
            </a:r>
            <a:endParaRPr dirty="0"/>
          </a:p>
        </p:txBody>
      </p:sp>
      <p:pic>
        <p:nvPicPr>
          <p:cNvPr id="309" name="Google Shape;309;p6">
            <a:hlinkClick r:id="rId5"/>
          </p:cNvPr>
          <p:cNvPicPr preferRelativeResize="0"/>
          <p:nvPr/>
        </p:nvPicPr>
        <p:blipFill rotWithShape="1">
          <a:blip r:embed="rId6">
            <a:alphaModFix/>
          </a:blip>
          <a:srcRect/>
          <a:stretch/>
        </p:blipFill>
        <p:spPr>
          <a:xfrm>
            <a:off x="10915334" y="4877848"/>
            <a:ext cx="1143000" cy="1066800"/>
          </a:xfrm>
          <a:prstGeom prst="rect">
            <a:avLst/>
          </a:prstGeom>
          <a:noFill/>
          <a:ln>
            <a:noFill/>
          </a:ln>
        </p:spPr>
      </p:pic>
      <p:pic>
        <p:nvPicPr>
          <p:cNvPr id="310" name="Google Shape;310;p6"/>
          <p:cNvPicPr preferRelativeResize="0"/>
          <p:nvPr/>
        </p:nvPicPr>
        <p:blipFill rotWithShape="1">
          <a:blip r:embed="rId7">
            <a:alphaModFix/>
          </a:blip>
          <a:srcRect/>
          <a:stretch/>
        </p:blipFill>
        <p:spPr>
          <a:xfrm>
            <a:off x="541290" y="1024268"/>
            <a:ext cx="1143000" cy="1066800"/>
          </a:xfrm>
          <a:prstGeom prst="rect">
            <a:avLst/>
          </a:prstGeom>
          <a:noFill/>
          <a:ln>
            <a:noFill/>
          </a:ln>
        </p:spPr>
      </p:pic>
      <p:pic>
        <p:nvPicPr>
          <p:cNvPr id="2" name="Picture 1">
            <a:extLst>
              <a:ext uri="{FF2B5EF4-FFF2-40B4-BE49-F238E27FC236}">
                <a16:creationId xmlns:a16="http://schemas.microsoft.com/office/drawing/2014/main" id="{0AC40478-8780-4DA6-A105-61109DFCE8F0}"/>
              </a:ext>
            </a:extLst>
          </p:cNvPr>
          <p:cNvPicPr>
            <a:picLocks noChangeAspect="1"/>
          </p:cNvPicPr>
          <p:nvPr/>
        </p:nvPicPr>
        <p:blipFill>
          <a:blip r:embed="rId8"/>
          <a:stretch>
            <a:fillRect/>
          </a:stretch>
        </p:blipFill>
        <p:spPr>
          <a:xfrm>
            <a:off x="1504006" y="1207066"/>
            <a:ext cx="4737003" cy="944962"/>
          </a:xfrm>
          <a:prstGeom prst="rect">
            <a:avLst/>
          </a:prstGeom>
        </p:spPr>
      </p:pic>
    </p:spTree>
    <p:extLst>
      <p:ext uri="{BB962C8B-B14F-4D97-AF65-F5344CB8AC3E}">
        <p14:creationId xmlns:p14="http://schemas.microsoft.com/office/powerpoint/2010/main" val="406292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pic>
        <p:nvPicPr>
          <p:cNvPr id="316" name="Google Shape;316;p7"/>
          <p:cNvPicPr preferRelativeResize="0">
            <a:picLocks noGrp="1"/>
          </p:cNvPicPr>
          <p:nvPr>
            <p:ph type="pic" idx="2"/>
          </p:nvPr>
        </p:nvPicPr>
        <p:blipFill rotWithShape="1">
          <a:blip r:embed="rId3">
            <a:alphaModFix/>
          </a:blip>
          <a:srcRect l="16828" t="20764" r="39832" b="11183"/>
          <a:stretch/>
        </p:blipFill>
        <p:spPr>
          <a:xfrm rot="-239354">
            <a:off x="6095546" y="464084"/>
            <a:ext cx="3982756" cy="5813869"/>
          </a:xfrm>
          <a:prstGeom prst="rect">
            <a:avLst/>
          </a:prstGeom>
          <a:noFill/>
          <a:ln>
            <a:noFill/>
          </a:ln>
        </p:spPr>
      </p:pic>
      <p:sp>
        <p:nvSpPr>
          <p:cNvPr id="318" name="Google Shape;318;p7"/>
          <p:cNvSpPr txBox="1"/>
          <p:nvPr/>
        </p:nvSpPr>
        <p:spPr>
          <a:xfrm>
            <a:off x="731838" y="2036190"/>
            <a:ext cx="5185903" cy="186333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Drinking water helps us concentrate </a:t>
            </a:r>
            <a:br>
              <a:rPr lang="en-NZ" sz="2000" b="0" i="0" u="none" strike="noStrike" cap="none" dirty="0">
                <a:solidFill>
                  <a:schemeClr val="dk1"/>
                </a:solidFill>
                <a:latin typeface="Arial"/>
                <a:ea typeface="Arial"/>
                <a:cs typeface="Arial"/>
                <a:sym typeface="Arial"/>
              </a:rPr>
            </a:br>
            <a:r>
              <a:rPr lang="en-NZ" sz="2000" b="0" i="0" u="none" strike="noStrike" cap="none" dirty="0">
                <a:solidFill>
                  <a:schemeClr val="dk1"/>
                </a:solidFill>
                <a:latin typeface="Arial"/>
                <a:ea typeface="Arial"/>
                <a:cs typeface="Arial"/>
                <a:sym typeface="Arial"/>
              </a:rPr>
              <a:t>and think clearly. </a:t>
            </a:r>
            <a:endParaRPr dirty="0"/>
          </a:p>
          <a:p>
            <a:pPr marL="0" marR="0" lvl="0" indent="0" algn="l" rtl="0">
              <a:lnSpc>
                <a:spcPct val="100000"/>
              </a:lnSpc>
              <a:spcBef>
                <a:spcPts val="160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What we eat affects how we feel. If you eat unhealthily, you won’t feel as good as you can do. </a:t>
            </a:r>
            <a:endParaRPr dirty="0"/>
          </a:p>
          <a:p>
            <a:pPr marL="0" marR="0" lvl="0" indent="0" algn="l" rtl="0">
              <a:lnSpc>
                <a:spcPct val="100000"/>
              </a:lnSpc>
              <a:spcBef>
                <a:spcPts val="160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Eat a 'rainbow plate' of fruit and vegetables to get a healthy mix. </a:t>
            </a:r>
            <a:endParaRPr sz="2390" b="0" i="0" u="none" strike="noStrike" cap="none" dirty="0">
              <a:solidFill>
                <a:schemeClr val="dk1"/>
              </a:solidFill>
              <a:latin typeface="Arial"/>
              <a:ea typeface="Arial"/>
              <a:cs typeface="Arial"/>
              <a:sym typeface="Arial"/>
            </a:endParaRPr>
          </a:p>
        </p:txBody>
      </p:sp>
      <p:sp>
        <p:nvSpPr>
          <p:cNvPr id="319" name="Google Shape;319;p7"/>
          <p:cNvSpPr txBox="1"/>
          <p:nvPr/>
        </p:nvSpPr>
        <p:spPr>
          <a:xfrm>
            <a:off x="731838" y="4774536"/>
            <a:ext cx="4754562" cy="1150507"/>
          </a:xfrm>
          <a:prstGeom prst="rect">
            <a:avLst/>
          </a:prstGeom>
          <a:solidFill>
            <a:srgbClr val="37003C"/>
          </a:solidFill>
          <a:ln>
            <a:noFill/>
          </a:ln>
        </p:spPr>
        <p:txBody>
          <a:bodyPr spcFirstLastPara="1" wrap="square" lIns="180000" tIns="45700" rIns="91425" bIns="45700" anchor="ctr" anchorCtr="0">
            <a:noAutofit/>
          </a:bodyPr>
          <a:lstStyle/>
          <a:p>
            <a:pPr marL="0" marR="0" lvl="0" indent="0" algn="l" rtl="0">
              <a:lnSpc>
                <a:spcPct val="100000"/>
              </a:lnSpc>
              <a:spcBef>
                <a:spcPts val="0"/>
              </a:spcBef>
              <a:spcAft>
                <a:spcPts val="0"/>
              </a:spcAft>
              <a:buClr>
                <a:schemeClr val="lt1"/>
              </a:buClr>
              <a:buSzPts val="2000"/>
              <a:buFont typeface="Arial"/>
              <a:buNone/>
            </a:pPr>
            <a:r>
              <a:rPr lang="en-NZ" sz="2000" b="1" i="0" u="none" strike="noStrike" cap="none" dirty="0">
                <a:solidFill>
                  <a:schemeClr val="lt1"/>
                </a:solidFill>
                <a:latin typeface="Arial"/>
                <a:ea typeface="Arial"/>
                <a:cs typeface="Arial"/>
                <a:sym typeface="Arial"/>
              </a:rPr>
              <a:t>Tip: </a:t>
            </a:r>
            <a:r>
              <a:rPr lang="en-NZ" sz="2000" b="0" i="0" u="none" strike="noStrike" cap="none" dirty="0">
                <a:solidFill>
                  <a:schemeClr val="lt1"/>
                </a:solidFill>
                <a:latin typeface="Arial"/>
                <a:ea typeface="Arial"/>
                <a:cs typeface="Arial"/>
                <a:sym typeface="Arial"/>
              </a:rPr>
              <a:t>Take a refillable bottle of water with you. Instead of sweet snacks, eat a piece of fruit. </a:t>
            </a:r>
            <a:endParaRPr dirty="0"/>
          </a:p>
        </p:txBody>
      </p:sp>
      <p:pic>
        <p:nvPicPr>
          <p:cNvPr id="320" name="Google Shape;320;p7">
            <a:hlinkClick r:id="rId4"/>
          </p:cNvPr>
          <p:cNvPicPr preferRelativeResize="0"/>
          <p:nvPr/>
        </p:nvPicPr>
        <p:blipFill rotWithShape="1">
          <a:blip r:embed="rId5">
            <a:alphaModFix/>
          </a:blip>
          <a:srcRect/>
          <a:stretch/>
        </p:blipFill>
        <p:spPr>
          <a:xfrm>
            <a:off x="10915334" y="4877848"/>
            <a:ext cx="1143000" cy="1066800"/>
          </a:xfrm>
          <a:prstGeom prst="rect">
            <a:avLst/>
          </a:prstGeom>
          <a:noFill/>
          <a:ln>
            <a:noFill/>
          </a:ln>
        </p:spPr>
      </p:pic>
      <p:pic>
        <p:nvPicPr>
          <p:cNvPr id="321" name="Google Shape;321;p7"/>
          <p:cNvPicPr preferRelativeResize="0"/>
          <p:nvPr/>
        </p:nvPicPr>
        <p:blipFill rotWithShape="1">
          <a:blip r:embed="rId6">
            <a:alphaModFix/>
          </a:blip>
          <a:srcRect/>
          <a:stretch/>
        </p:blipFill>
        <p:spPr>
          <a:xfrm>
            <a:off x="667022" y="913352"/>
            <a:ext cx="1143000" cy="1066800"/>
          </a:xfrm>
          <a:prstGeom prst="rect">
            <a:avLst/>
          </a:prstGeom>
          <a:noFill/>
          <a:ln>
            <a:noFill/>
          </a:ln>
        </p:spPr>
      </p:pic>
      <p:pic>
        <p:nvPicPr>
          <p:cNvPr id="322" name="Google Shape;322;p7" descr="A picture containing clock&#10;&#10;Description automatically generated"/>
          <p:cNvPicPr preferRelativeResize="0"/>
          <p:nvPr/>
        </p:nvPicPr>
        <p:blipFill rotWithShape="1">
          <a:blip r:embed="rId7">
            <a:alphaModFix/>
          </a:blip>
          <a:srcRect/>
          <a:stretch/>
        </p:blipFill>
        <p:spPr>
          <a:xfrm>
            <a:off x="9521190" y="913352"/>
            <a:ext cx="2397959" cy="1863332"/>
          </a:xfrm>
          <a:prstGeom prst="rect">
            <a:avLst/>
          </a:prstGeom>
          <a:noFill/>
          <a:ln>
            <a:noFill/>
          </a:ln>
        </p:spPr>
      </p:pic>
      <p:sp>
        <p:nvSpPr>
          <p:cNvPr id="323" name="Google Shape;323;p7"/>
          <p:cNvSpPr txBox="1"/>
          <p:nvPr/>
        </p:nvSpPr>
        <p:spPr>
          <a:xfrm>
            <a:off x="9631160" y="1080445"/>
            <a:ext cx="3139848" cy="1630589"/>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“Keep yourself hydrated”</a:t>
            </a:r>
            <a:endParaRPr/>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a:solidFill>
                  <a:schemeClr val="lt1"/>
                </a:solidFill>
                <a:latin typeface="Arial"/>
                <a:ea typeface="Arial"/>
                <a:cs typeface="Arial"/>
                <a:sym typeface="Arial"/>
              </a:rPr>
              <a:t>David Martin</a:t>
            </a:r>
            <a:endParaRPr sz="2400" b="0" i="0" u="none" strike="noStrike" cap="none">
              <a:solidFill>
                <a:schemeClr val="lt1"/>
              </a:solidFill>
              <a:latin typeface="Arial"/>
              <a:ea typeface="Arial"/>
              <a:cs typeface="Arial"/>
              <a:sym typeface="Arial"/>
            </a:endParaRPr>
          </a:p>
          <a:p>
            <a:pPr marL="0" marR="0" lvl="1" indent="0" algn="l" rtl="0">
              <a:lnSpc>
                <a:spcPct val="100000"/>
              </a:lnSpc>
              <a:spcBef>
                <a:spcPts val="670"/>
              </a:spcBef>
              <a:spcAft>
                <a:spcPts val="0"/>
              </a:spcAft>
              <a:buClr>
                <a:schemeClr val="dk1"/>
              </a:buClr>
              <a:buSzPts val="2400"/>
              <a:buFont typeface="Arial"/>
              <a:buNone/>
            </a:pPr>
            <a:endParaRPr sz="2400" b="0" i="0" u="none" strike="noStrike" cap="none">
              <a:solidFill>
                <a:schemeClr val="lt1"/>
              </a:solidFill>
              <a:latin typeface="Arial"/>
              <a:ea typeface="Arial"/>
              <a:cs typeface="Arial"/>
              <a:sym typeface="Arial"/>
            </a:endParaRPr>
          </a:p>
        </p:txBody>
      </p:sp>
      <p:pic>
        <p:nvPicPr>
          <p:cNvPr id="2" name="Picture 1">
            <a:extLst>
              <a:ext uri="{FF2B5EF4-FFF2-40B4-BE49-F238E27FC236}">
                <a16:creationId xmlns:a16="http://schemas.microsoft.com/office/drawing/2014/main" id="{5D3AFBF6-1234-4831-BC62-8A9A0A1322DA}"/>
              </a:ext>
            </a:extLst>
          </p:cNvPr>
          <p:cNvPicPr>
            <a:picLocks noChangeAspect="1"/>
          </p:cNvPicPr>
          <p:nvPr/>
        </p:nvPicPr>
        <p:blipFill>
          <a:blip r:embed="rId8"/>
          <a:stretch>
            <a:fillRect/>
          </a:stretch>
        </p:blipFill>
        <p:spPr>
          <a:xfrm>
            <a:off x="1637176" y="754792"/>
            <a:ext cx="3621338" cy="1475360"/>
          </a:xfrm>
          <a:prstGeom prst="rect">
            <a:avLst/>
          </a:prstGeom>
        </p:spPr>
      </p:pic>
    </p:spTree>
    <p:extLst>
      <p:ext uri="{BB962C8B-B14F-4D97-AF65-F5344CB8AC3E}">
        <p14:creationId xmlns:p14="http://schemas.microsoft.com/office/powerpoint/2010/main" val="125246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8" descr="A person standing next to a football ball&#10;&#10;Description automatically generated"/>
          <p:cNvPicPr preferRelativeResize="0">
            <a:picLocks noGrp="1"/>
          </p:cNvPicPr>
          <p:nvPr>
            <p:ph type="pic" idx="2"/>
          </p:nvPr>
        </p:nvPicPr>
        <p:blipFill rotWithShape="1">
          <a:blip r:embed="rId3">
            <a:alphaModFix/>
          </a:blip>
          <a:srcRect t="776" b="775"/>
          <a:stretch/>
        </p:blipFill>
        <p:spPr>
          <a:xfrm rot="-239354">
            <a:off x="6095546" y="464084"/>
            <a:ext cx="3982756" cy="5813869"/>
          </a:xfrm>
          <a:prstGeom prst="rect">
            <a:avLst/>
          </a:prstGeom>
          <a:noFill/>
          <a:ln>
            <a:noFill/>
          </a:ln>
        </p:spPr>
      </p:pic>
      <p:sp>
        <p:nvSpPr>
          <p:cNvPr id="331" name="Google Shape;331;p8"/>
          <p:cNvSpPr txBox="1"/>
          <p:nvPr/>
        </p:nvSpPr>
        <p:spPr>
          <a:xfrm>
            <a:off x="701750" y="2161831"/>
            <a:ext cx="4860943" cy="138799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If we feel worried or confused about something, it helps to talk. </a:t>
            </a:r>
          </a:p>
          <a:p>
            <a:pPr marL="0" marR="0" lvl="0" indent="0" algn="l" rtl="0">
              <a:lnSpc>
                <a:spcPct val="100000"/>
              </a:lnSpc>
              <a:spcBef>
                <a:spcPts val="0"/>
              </a:spcBef>
              <a:spcAft>
                <a:spcPts val="0"/>
              </a:spcAft>
              <a:buClr>
                <a:schemeClr val="dk1"/>
              </a:buClr>
              <a:buSzPts val="2000"/>
              <a:buFont typeface="Arial"/>
              <a:buNone/>
            </a:pPr>
            <a:endParaRPr lang="en-NZ" sz="20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Talking to someone we trust about difficult or upsetting thoughts can help negative feelings go away. </a:t>
            </a:r>
            <a:endParaRPr sz="2390" b="0" i="0" u="none" strike="noStrike" cap="none" dirty="0">
              <a:solidFill>
                <a:schemeClr val="dk1"/>
              </a:solidFill>
              <a:latin typeface="Arial"/>
              <a:ea typeface="Arial"/>
              <a:cs typeface="Arial"/>
              <a:sym typeface="Arial"/>
            </a:endParaRPr>
          </a:p>
          <a:p>
            <a:pPr marL="233064" marR="0" lvl="0" indent="-81299" algn="l" rtl="0">
              <a:lnSpc>
                <a:spcPct val="100000"/>
              </a:lnSpc>
              <a:spcBef>
                <a:spcPts val="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a:p>
            <a:pPr marL="0" marR="0" lvl="0" indent="0" algn="l" rtl="0">
              <a:lnSpc>
                <a:spcPct val="100000"/>
              </a:lnSpc>
              <a:spcBef>
                <a:spcPts val="127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p:txBody>
      </p:sp>
      <p:pic>
        <p:nvPicPr>
          <p:cNvPr id="332" name="Google Shape;332;p8" descr="A picture containing clock&#10;&#10;Description automatically generated"/>
          <p:cNvPicPr preferRelativeResize="0"/>
          <p:nvPr/>
        </p:nvPicPr>
        <p:blipFill rotWithShape="1">
          <a:blip r:embed="rId4">
            <a:alphaModFix/>
          </a:blip>
          <a:srcRect/>
          <a:stretch/>
        </p:blipFill>
        <p:spPr>
          <a:xfrm>
            <a:off x="8830461" y="483598"/>
            <a:ext cx="3230446" cy="3304163"/>
          </a:xfrm>
          <a:prstGeom prst="rect">
            <a:avLst/>
          </a:prstGeom>
          <a:noFill/>
          <a:ln>
            <a:noFill/>
          </a:ln>
        </p:spPr>
      </p:pic>
      <p:sp>
        <p:nvSpPr>
          <p:cNvPr id="333" name="Google Shape;333;p8"/>
          <p:cNvSpPr txBox="1"/>
          <p:nvPr/>
        </p:nvSpPr>
        <p:spPr>
          <a:xfrm>
            <a:off x="9002468" y="683642"/>
            <a:ext cx="3139848" cy="1630589"/>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400" b="0" i="0" u="none" strike="noStrike" cap="none" dirty="0">
                <a:solidFill>
                  <a:schemeClr val="lt1"/>
                </a:solidFill>
                <a:latin typeface="Arial"/>
                <a:ea typeface="Arial"/>
                <a:cs typeface="Arial"/>
                <a:sym typeface="Arial"/>
              </a:rPr>
              <a:t>“Speak to someone ... get your problems off your chest so they’re not bubbling up inside.”</a:t>
            </a:r>
            <a:endParaRPr dirty="0"/>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dirty="0">
                <a:solidFill>
                  <a:schemeClr val="lt1"/>
                </a:solidFill>
                <a:latin typeface="Arial"/>
                <a:ea typeface="Arial"/>
                <a:cs typeface="Arial"/>
                <a:sym typeface="Arial"/>
              </a:rPr>
              <a:t>Andros Townsend</a:t>
            </a:r>
            <a:endParaRPr sz="2400" b="0" i="0" u="none" strike="noStrike" cap="none" dirty="0">
              <a:solidFill>
                <a:schemeClr val="lt1"/>
              </a:solidFill>
              <a:latin typeface="Arial"/>
              <a:ea typeface="Arial"/>
              <a:cs typeface="Arial"/>
              <a:sym typeface="Arial"/>
            </a:endParaRPr>
          </a:p>
          <a:p>
            <a:pPr marL="0" marR="0" lvl="1" indent="0" algn="l" rtl="0">
              <a:lnSpc>
                <a:spcPct val="100000"/>
              </a:lnSpc>
              <a:spcBef>
                <a:spcPts val="1270"/>
              </a:spcBef>
              <a:spcAft>
                <a:spcPts val="0"/>
              </a:spcAft>
              <a:buClr>
                <a:schemeClr val="dk1"/>
              </a:buClr>
              <a:buSzPts val="2400"/>
              <a:buFont typeface="Arial"/>
              <a:buNone/>
            </a:pPr>
            <a:endParaRPr sz="2400" b="0" i="0" u="none" strike="noStrike" cap="none" dirty="0">
              <a:solidFill>
                <a:schemeClr val="lt1"/>
              </a:solidFill>
              <a:latin typeface="Arial"/>
              <a:ea typeface="Arial"/>
              <a:cs typeface="Arial"/>
              <a:sym typeface="Arial"/>
            </a:endParaRPr>
          </a:p>
        </p:txBody>
      </p:sp>
      <p:sp>
        <p:nvSpPr>
          <p:cNvPr id="334" name="Google Shape;334;p8"/>
          <p:cNvSpPr txBox="1"/>
          <p:nvPr/>
        </p:nvSpPr>
        <p:spPr>
          <a:xfrm>
            <a:off x="609599" y="4519914"/>
            <a:ext cx="4860943" cy="1275443"/>
          </a:xfrm>
          <a:prstGeom prst="rect">
            <a:avLst/>
          </a:prstGeom>
          <a:solidFill>
            <a:srgbClr val="37003C"/>
          </a:solidFill>
          <a:ln>
            <a:noFill/>
          </a:ln>
        </p:spPr>
        <p:txBody>
          <a:bodyPr spcFirstLastPara="1" wrap="square" lIns="180000" tIns="45700" rIns="91425" bIns="45700" anchor="ctr" anchorCtr="0">
            <a:noAutofit/>
          </a:bodyPr>
          <a:lstStyle/>
          <a:p>
            <a:pPr marL="0" marR="0" lvl="0" indent="0" algn="l" rtl="0">
              <a:lnSpc>
                <a:spcPct val="100000"/>
              </a:lnSpc>
              <a:spcBef>
                <a:spcPts val="0"/>
              </a:spcBef>
              <a:spcAft>
                <a:spcPts val="0"/>
              </a:spcAft>
              <a:buClr>
                <a:schemeClr val="lt1"/>
              </a:buClr>
              <a:buSzPts val="2000"/>
              <a:buFont typeface="Arial"/>
              <a:buNone/>
            </a:pPr>
            <a:r>
              <a:rPr lang="en-NZ" sz="2000" b="1" i="0" u="none" strike="noStrike" cap="none" dirty="0">
                <a:solidFill>
                  <a:schemeClr val="lt1"/>
                </a:solidFill>
                <a:latin typeface="Arial"/>
                <a:ea typeface="Arial"/>
                <a:cs typeface="Arial"/>
                <a:sym typeface="Arial"/>
              </a:rPr>
              <a:t>Tip: </a:t>
            </a:r>
            <a:r>
              <a:rPr lang="en-NZ" sz="2000" b="0" i="0" u="none" strike="noStrike" cap="none" dirty="0">
                <a:solidFill>
                  <a:schemeClr val="lt1"/>
                </a:solidFill>
                <a:latin typeface="Arial"/>
                <a:ea typeface="Arial"/>
                <a:cs typeface="Arial"/>
                <a:sym typeface="Arial"/>
              </a:rPr>
              <a:t>If it's difficult to talk, write down or draw a picture to show how you feel?</a:t>
            </a:r>
            <a:endParaRPr dirty="0"/>
          </a:p>
        </p:txBody>
      </p:sp>
      <p:pic>
        <p:nvPicPr>
          <p:cNvPr id="335" name="Google Shape;335;p8">
            <a:hlinkClick r:id="rId5"/>
          </p:cNvPr>
          <p:cNvPicPr preferRelativeResize="0"/>
          <p:nvPr/>
        </p:nvPicPr>
        <p:blipFill rotWithShape="1">
          <a:blip r:embed="rId6">
            <a:alphaModFix/>
          </a:blip>
          <a:srcRect/>
          <a:stretch/>
        </p:blipFill>
        <p:spPr>
          <a:xfrm>
            <a:off x="10915334" y="4877848"/>
            <a:ext cx="1143000" cy="1066800"/>
          </a:xfrm>
          <a:prstGeom prst="rect">
            <a:avLst/>
          </a:prstGeom>
          <a:noFill/>
          <a:ln>
            <a:noFill/>
          </a:ln>
        </p:spPr>
      </p:pic>
      <p:pic>
        <p:nvPicPr>
          <p:cNvPr id="336" name="Google Shape;336;p8"/>
          <p:cNvPicPr preferRelativeResize="0"/>
          <p:nvPr/>
        </p:nvPicPr>
        <p:blipFill rotWithShape="1">
          <a:blip r:embed="rId7">
            <a:alphaModFix/>
          </a:blip>
          <a:srcRect/>
          <a:stretch/>
        </p:blipFill>
        <p:spPr>
          <a:xfrm>
            <a:off x="495570" y="1085228"/>
            <a:ext cx="1143000" cy="1066800"/>
          </a:xfrm>
          <a:prstGeom prst="rect">
            <a:avLst/>
          </a:prstGeom>
          <a:noFill/>
          <a:ln>
            <a:noFill/>
          </a:ln>
        </p:spPr>
      </p:pic>
      <p:pic>
        <p:nvPicPr>
          <p:cNvPr id="14" name="Picture 13">
            <a:extLst>
              <a:ext uri="{FF2B5EF4-FFF2-40B4-BE49-F238E27FC236}">
                <a16:creationId xmlns:a16="http://schemas.microsoft.com/office/drawing/2014/main" id="{56528D7F-4796-6942-9D75-4B6A941F1C48}"/>
              </a:ext>
            </a:extLst>
          </p:cNvPr>
          <p:cNvPicPr>
            <a:picLocks noChangeAspect="1"/>
          </p:cNvPicPr>
          <p:nvPr/>
        </p:nvPicPr>
        <p:blipFill>
          <a:blip r:embed="rId8"/>
          <a:stretch>
            <a:fillRect/>
          </a:stretch>
        </p:blipFill>
        <p:spPr>
          <a:xfrm>
            <a:off x="1450598" y="1200537"/>
            <a:ext cx="4737100" cy="952500"/>
          </a:xfrm>
          <a:prstGeom prst="rect">
            <a:avLst/>
          </a:prstGeom>
        </p:spPr>
      </p:pic>
    </p:spTree>
    <p:extLst>
      <p:ext uri="{BB962C8B-B14F-4D97-AF65-F5344CB8AC3E}">
        <p14:creationId xmlns:p14="http://schemas.microsoft.com/office/powerpoint/2010/main" val="237093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pic>
        <p:nvPicPr>
          <p:cNvPr id="342" name="Google Shape;342;p9"/>
          <p:cNvPicPr preferRelativeResize="0">
            <a:picLocks noGrp="1"/>
          </p:cNvPicPr>
          <p:nvPr>
            <p:ph type="pic" idx="2"/>
          </p:nvPr>
        </p:nvPicPr>
        <p:blipFill rotWithShape="1">
          <a:blip r:embed="rId3">
            <a:alphaModFix/>
          </a:blip>
          <a:srcRect l="8285" r="8285"/>
          <a:stretch/>
        </p:blipFill>
        <p:spPr>
          <a:xfrm rot="-239354">
            <a:off x="6095546" y="464084"/>
            <a:ext cx="3982756" cy="5813869"/>
          </a:xfrm>
          <a:prstGeom prst="rect">
            <a:avLst/>
          </a:prstGeom>
          <a:noFill/>
          <a:ln>
            <a:noFill/>
          </a:ln>
        </p:spPr>
      </p:pic>
      <p:sp>
        <p:nvSpPr>
          <p:cNvPr id="344" name="Google Shape;344;p9"/>
          <p:cNvSpPr txBox="1"/>
          <p:nvPr/>
        </p:nvSpPr>
        <p:spPr>
          <a:xfrm>
            <a:off x="701751" y="2302264"/>
            <a:ext cx="3971850" cy="138799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Learning new things keeps our minds active. </a:t>
            </a:r>
            <a:endParaRPr dirty="0"/>
          </a:p>
          <a:p>
            <a:pPr marL="0" marR="0" lvl="0" indent="0" algn="l" rtl="0">
              <a:lnSpc>
                <a:spcPct val="100000"/>
              </a:lnSpc>
              <a:spcBef>
                <a:spcPts val="160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Using a new skill helps people feel good about themselves!</a:t>
            </a:r>
            <a:endParaRPr sz="2390" b="0" i="0" u="none" strike="noStrike" cap="none" dirty="0">
              <a:solidFill>
                <a:schemeClr val="dk1"/>
              </a:solidFill>
              <a:latin typeface="Arial"/>
              <a:ea typeface="Arial"/>
              <a:cs typeface="Arial"/>
              <a:sym typeface="Arial"/>
            </a:endParaRPr>
          </a:p>
          <a:p>
            <a:pPr marL="233064" marR="0" lvl="0" indent="-81299" algn="l" rtl="0">
              <a:lnSpc>
                <a:spcPct val="100000"/>
              </a:lnSpc>
              <a:spcBef>
                <a:spcPts val="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a:p>
            <a:pPr marL="0" marR="0" lvl="0" indent="0" algn="l" rtl="0">
              <a:lnSpc>
                <a:spcPct val="100000"/>
              </a:lnSpc>
              <a:spcBef>
                <a:spcPts val="127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p:txBody>
      </p:sp>
      <p:pic>
        <p:nvPicPr>
          <p:cNvPr id="345" name="Google Shape;345;p9" descr="A picture containing clock&#10;&#10;Description automatically generated"/>
          <p:cNvPicPr preferRelativeResize="0"/>
          <p:nvPr/>
        </p:nvPicPr>
        <p:blipFill rotWithShape="1">
          <a:blip r:embed="rId4">
            <a:alphaModFix/>
          </a:blip>
          <a:srcRect/>
          <a:stretch/>
        </p:blipFill>
        <p:spPr>
          <a:xfrm>
            <a:off x="8933169" y="2314316"/>
            <a:ext cx="2976645" cy="2796163"/>
          </a:xfrm>
          <a:prstGeom prst="rect">
            <a:avLst/>
          </a:prstGeom>
          <a:noFill/>
          <a:ln>
            <a:noFill/>
          </a:ln>
        </p:spPr>
      </p:pic>
      <p:sp>
        <p:nvSpPr>
          <p:cNvPr id="346" name="Google Shape;346;p9"/>
          <p:cNvSpPr txBox="1"/>
          <p:nvPr/>
        </p:nvSpPr>
        <p:spPr>
          <a:xfrm>
            <a:off x="9105411" y="2481410"/>
            <a:ext cx="2671251" cy="1863332"/>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"Now I'm cooking more than usual... and to be honest I’m quite good.” </a:t>
            </a:r>
            <a:endParaRPr/>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a:solidFill>
                  <a:schemeClr val="lt1"/>
                </a:solidFill>
                <a:latin typeface="Arial"/>
                <a:ea typeface="Arial"/>
                <a:cs typeface="Arial"/>
                <a:sym typeface="Arial"/>
              </a:rPr>
              <a:t>Christian Kabasele</a:t>
            </a:r>
            <a:endParaRPr sz="2400" b="0" i="0" u="none" strike="noStrike" cap="none">
              <a:solidFill>
                <a:schemeClr val="lt1"/>
              </a:solidFill>
              <a:latin typeface="Arial"/>
              <a:ea typeface="Arial"/>
              <a:cs typeface="Arial"/>
              <a:sym typeface="Arial"/>
            </a:endParaRPr>
          </a:p>
          <a:p>
            <a:pPr marL="0" marR="0" lvl="1" indent="0" algn="l" rtl="0">
              <a:lnSpc>
                <a:spcPct val="100000"/>
              </a:lnSpc>
              <a:spcBef>
                <a:spcPts val="670"/>
              </a:spcBef>
              <a:spcAft>
                <a:spcPts val="0"/>
              </a:spcAft>
              <a:buClr>
                <a:schemeClr val="dk1"/>
              </a:buClr>
              <a:buSzPts val="2400"/>
              <a:buFont typeface="Arial"/>
              <a:buNone/>
            </a:pPr>
            <a:endParaRPr sz="2400" b="0" i="0" u="none" strike="noStrike" cap="none">
              <a:solidFill>
                <a:schemeClr val="lt1"/>
              </a:solidFill>
              <a:latin typeface="Arial"/>
              <a:ea typeface="Arial"/>
              <a:cs typeface="Arial"/>
              <a:sym typeface="Arial"/>
            </a:endParaRPr>
          </a:p>
        </p:txBody>
      </p:sp>
      <p:sp>
        <p:nvSpPr>
          <p:cNvPr id="347" name="Google Shape;347;p9"/>
          <p:cNvSpPr txBox="1"/>
          <p:nvPr/>
        </p:nvSpPr>
        <p:spPr>
          <a:xfrm>
            <a:off x="731838" y="4105325"/>
            <a:ext cx="4835842" cy="1305923"/>
          </a:xfrm>
          <a:prstGeom prst="rect">
            <a:avLst/>
          </a:prstGeom>
          <a:solidFill>
            <a:srgbClr val="37003C"/>
          </a:solidFill>
          <a:ln>
            <a:noFill/>
          </a:ln>
        </p:spPr>
        <p:txBody>
          <a:bodyPr spcFirstLastPara="1" wrap="square" lIns="180000" tIns="45700" rIns="91425" bIns="45700" anchor="ctr" anchorCtr="0">
            <a:noAutofit/>
          </a:bodyPr>
          <a:lstStyle/>
          <a:p>
            <a:pPr marL="0" marR="0" lvl="0" indent="0" algn="l" rtl="0">
              <a:lnSpc>
                <a:spcPct val="100000"/>
              </a:lnSpc>
              <a:spcBef>
                <a:spcPts val="0"/>
              </a:spcBef>
              <a:spcAft>
                <a:spcPts val="0"/>
              </a:spcAft>
              <a:buClr>
                <a:schemeClr val="lt1"/>
              </a:buClr>
              <a:buSzPts val="2000"/>
              <a:buFont typeface="Arial"/>
              <a:buNone/>
            </a:pPr>
            <a:r>
              <a:rPr lang="en-NZ" sz="2000" b="1" i="0" u="none" strike="noStrike" cap="none" dirty="0">
                <a:solidFill>
                  <a:schemeClr val="lt1"/>
                </a:solidFill>
                <a:latin typeface="Arial"/>
                <a:ea typeface="Arial"/>
                <a:cs typeface="Arial"/>
                <a:sym typeface="Arial"/>
              </a:rPr>
              <a:t>Tip: </a:t>
            </a:r>
            <a:r>
              <a:rPr lang="en-NZ" sz="2000" b="0" i="0" u="none" strike="noStrike" cap="none" dirty="0">
                <a:solidFill>
                  <a:schemeClr val="lt1"/>
                </a:solidFill>
                <a:latin typeface="Arial"/>
                <a:ea typeface="Arial"/>
                <a:cs typeface="Arial"/>
                <a:sym typeface="Arial"/>
              </a:rPr>
              <a:t>Spend some time practising a new skill each day. How does it feel when you get better?</a:t>
            </a:r>
            <a:endParaRPr dirty="0"/>
          </a:p>
        </p:txBody>
      </p:sp>
      <p:pic>
        <p:nvPicPr>
          <p:cNvPr id="348" name="Google Shape;348;p9">
            <a:hlinkClick r:id="rId5"/>
          </p:cNvPr>
          <p:cNvPicPr preferRelativeResize="0"/>
          <p:nvPr/>
        </p:nvPicPr>
        <p:blipFill rotWithShape="1">
          <a:blip r:embed="rId6">
            <a:alphaModFix/>
          </a:blip>
          <a:srcRect/>
          <a:stretch/>
        </p:blipFill>
        <p:spPr>
          <a:xfrm>
            <a:off x="10915334" y="4877848"/>
            <a:ext cx="1143000" cy="1066800"/>
          </a:xfrm>
          <a:prstGeom prst="rect">
            <a:avLst/>
          </a:prstGeom>
          <a:noFill/>
          <a:ln>
            <a:noFill/>
          </a:ln>
        </p:spPr>
      </p:pic>
      <p:pic>
        <p:nvPicPr>
          <p:cNvPr id="349" name="Google Shape;349;p9"/>
          <p:cNvPicPr preferRelativeResize="0"/>
          <p:nvPr/>
        </p:nvPicPr>
        <p:blipFill rotWithShape="1">
          <a:blip r:embed="rId7">
            <a:alphaModFix/>
          </a:blip>
          <a:srcRect/>
          <a:stretch/>
        </p:blipFill>
        <p:spPr>
          <a:xfrm>
            <a:off x="495570" y="1085228"/>
            <a:ext cx="1143000" cy="1066800"/>
          </a:xfrm>
          <a:prstGeom prst="rect">
            <a:avLst/>
          </a:prstGeom>
          <a:noFill/>
          <a:ln>
            <a:noFill/>
          </a:ln>
        </p:spPr>
      </p:pic>
      <p:pic>
        <p:nvPicPr>
          <p:cNvPr id="14" name="Picture 13">
            <a:extLst>
              <a:ext uri="{FF2B5EF4-FFF2-40B4-BE49-F238E27FC236}">
                <a16:creationId xmlns:a16="http://schemas.microsoft.com/office/drawing/2014/main" id="{E454F1F4-B93B-FB4D-B928-BC840CA8EB5E}"/>
              </a:ext>
            </a:extLst>
          </p:cNvPr>
          <p:cNvPicPr>
            <a:picLocks noChangeAspect="1"/>
          </p:cNvPicPr>
          <p:nvPr/>
        </p:nvPicPr>
        <p:blipFill>
          <a:blip r:embed="rId8"/>
          <a:stretch>
            <a:fillRect/>
          </a:stretch>
        </p:blipFill>
        <p:spPr>
          <a:xfrm>
            <a:off x="1435100" y="1006325"/>
            <a:ext cx="4660900" cy="1485900"/>
          </a:xfrm>
          <a:prstGeom prst="rect">
            <a:avLst/>
          </a:prstGeom>
        </p:spPr>
      </p:pic>
    </p:spTree>
    <p:extLst>
      <p:ext uri="{BB962C8B-B14F-4D97-AF65-F5344CB8AC3E}">
        <p14:creationId xmlns:p14="http://schemas.microsoft.com/office/powerpoint/2010/main" val="74679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4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10"/>
          <p:cNvPicPr preferRelativeResize="0">
            <a:picLocks noGrp="1"/>
          </p:cNvPicPr>
          <p:nvPr>
            <p:ph type="pic" idx="2"/>
          </p:nvPr>
        </p:nvPicPr>
        <p:blipFill rotWithShape="1">
          <a:blip r:embed="rId3">
            <a:alphaModFix/>
          </a:blip>
          <a:srcRect l="33831" t="1764" r="18727" b="-657"/>
          <a:stretch/>
        </p:blipFill>
        <p:spPr>
          <a:xfrm rot="-239354">
            <a:off x="6095358" y="445452"/>
            <a:ext cx="3982756" cy="5845743"/>
          </a:xfrm>
          <a:prstGeom prst="rect">
            <a:avLst/>
          </a:prstGeom>
          <a:noFill/>
          <a:ln>
            <a:noFill/>
          </a:ln>
        </p:spPr>
      </p:pic>
      <p:sp>
        <p:nvSpPr>
          <p:cNvPr id="357" name="Google Shape;357;p10"/>
          <p:cNvSpPr txBox="1"/>
          <p:nvPr/>
        </p:nvSpPr>
        <p:spPr>
          <a:xfrm>
            <a:off x="701750" y="2161831"/>
            <a:ext cx="4860943" cy="138799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a:solidFill>
                  <a:schemeClr val="dk1"/>
                </a:solidFill>
                <a:latin typeface="Arial"/>
                <a:ea typeface="Arial"/>
                <a:cs typeface="Arial"/>
                <a:sym typeface="Arial"/>
              </a:rPr>
              <a:t>Thinking about your breathing can help you focus and feel calmer about decisions and choices.</a:t>
            </a:r>
            <a:endParaRPr sz="2390" b="0" i="0" u="none" strike="noStrike" cap="none">
              <a:solidFill>
                <a:schemeClr val="dk1"/>
              </a:solidFill>
              <a:latin typeface="Arial"/>
              <a:ea typeface="Arial"/>
              <a:cs typeface="Arial"/>
              <a:sym typeface="Arial"/>
            </a:endParaRPr>
          </a:p>
          <a:p>
            <a:pPr marL="233064" marR="0" lvl="0" indent="-81299" algn="l" rtl="0">
              <a:lnSpc>
                <a:spcPct val="100000"/>
              </a:lnSpc>
              <a:spcBef>
                <a:spcPts val="0"/>
              </a:spcBef>
              <a:spcAft>
                <a:spcPts val="0"/>
              </a:spcAft>
              <a:buClr>
                <a:schemeClr val="dk1"/>
              </a:buClr>
              <a:buSzPts val="2390"/>
              <a:buFont typeface="Arial"/>
              <a:buNone/>
            </a:pPr>
            <a:endParaRPr sz="2390" b="0" i="0" u="none" strike="noStrike" cap="none">
              <a:solidFill>
                <a:schemeClr val="dk1"/>
              </a:solidFill>
              <a:latin typeface="Arial"/>
              <a:ea typeface="Arial"/>
              <a:cs typeface="Arial"/>
              <a:sym typeface="Arial"/>
            </a:endParaRPr>
          </a:p>
          <a:p>
            <a:pPr marL="0" marR="0" lvl="0" indent="0" algn="l" rtl="0">
              <a:lnSpc>
                <a:spcPct val="100000"/>
              </a:lnSpc>
              <a:spcBef>
                <a:spcPts val="1270"/>
              </a:spcBef>
              <a:spcAft>
                <a:spcPts val="0"/>
              </a:spcAft>
              <a:buClr>
                <a:schemeClr val="dk1"/>
              </a:buClr>
              <a:buSzPts val="2390"/>
              <a:buFont typeface="Arial"/>
              <a:buNone/>
            </a:pPr>
            <a:endParaRPr sz="2390" b="0" i="0" u="none" strike="noStrike" cap="none">
              <a:solidFill>
                <a:schemeClr val="dk1"/>
              </a:solidFill>
              <a:latin typeface="Arial"/>
              <a:ea typeface="Arial"/>
              <a:cs typeface="Arial"/>
              <a:sym typeface="Arial"/>
            </a:endParaRPr>
          </a:p>
        </p:txBody>
      </p:sp>
      <p:sp>
        <p:nvSpPr>
          <p:cNvPr id="358" name="Google Shape;358;p10"/>
          <p:cNvSpPr txBox="1"/>
          <p:nvPr/>
        </p:nvSpPr>
        <p:spPr>
          <a:xfrm>
            <a:off x="731837" y="3370183"/>
            <a:ext cx="4860943" cy="1387995"/>
          </a:xfrm>
          <a:prstGeom prst="rect">
            <a:avLst/>
          </a:prstGeom>
          <a:solidFill>
            <a:srgbClr val="37003C"/>
          </a:solidFill>
          <a:ln>
            <a:noFill/>
          </a:ln>
        </p:spPr>
        <p:txBody>
          <a:bodyPr spcFirstLastPara="1" wrap="square" lIns="180000" tIns="45700" rIns="91425" bIns="45700" anchor="ctr" anchorCtr="0">
            <a:noAutofit/>
          </a:bodyPr>
          <a:lstStyle/>
          <a:p>
            <a:pPr marL="0" marR="0" lvl="0" indent="0" algn="l" rtl="0">
              <a:lnSpc>
                <a:spcPct val="100000"/>
              </a:lnSpc>
              <a:spcBef>
                <a:spcPts val="0"/>
              </a:spcBef>
              <a:spcAft>
                <a:spcPts val="0"/>
              </a:spcAft>
              <a:buClr>
                <a:schemeClr val="lt1"/>
              </a:buClr>
              <a:buSzPts val="2000"/>
              <a:buFont typeface="Arial"/>
              <a:buNone/>
            </a:pPr>
            <a:r>
              <a:rPr lang="en-NZ" sz="2000" b="1" i="0" u="none" strike="noStrike" cap="none" dirty="0">
                <a:solidFill>
                  <a:schemeClr val="lt1"/>
                </a:solidFill>
                <a:latin typeface="Arial"/>
                <a:ea typeface="Arial"/>
                <a:cs typeface="Arial"/>
                <a:sym typeface="Arial"/>
              </a:rPr>
              <a:t>Tip: </a:t>
            </a:r>
            <a:r>
              <a:rPr lang="en-NZ" sz="2000" b="0" i="0" u="none" strike="noStrike" cap="none" dirty="0">
                <a:solidFill>
                  <a:schemeClr val="lt1"/>
                </a:solidFill>
                <a:latin typeface="Arial"/>
                <a:ea typeface="Arial"/>
                <a:cs typeface="Arial"/>
                <a:sym typeface="Arial"/>
              </a:rPr>
              <a:t>Next time you need to feel calmer, try breathing in then out slowly. </a:t>
            </a:r>
            <a:br>
              <a:rPr lang="en-NZ" sz="2000" b="0" i="0" u="none" strike="noStrike" cap="none" dirty="0">
                <a:solidFill>
                  <a:schemeClr val="lt1"/>
                </a:solidFill>
                <a:latin typeface="Arial"/>
                <a:ea typeface="Arial"/>
                <a:cs typeface="Arial"/>
                <a:sym typeface="Arial"/>
              </a:rPr>
            </a:br>
            <a:r>
              <a:rPr lang="en-NZ" sz="2000" b="0" i="0" u="none" strike="noStrike" cap="none" dirty="0">
                <a:solidFill>
                  <a:schemeClr val="lt1"/>
                </a:solidFill>
                <a:latin typeface="Arial"/>
                <a:ea typeface="Arial"/>
                <a:cs typeface="Arial"/>
                <a:sym typeface="Arial"/>
              </a:rPr>
              <a:t>Do this a few times - does it help? </a:t>
            </a:r>
            <a:endParaRPr dirty="0"/>
          </a:p>
        </p:txBody>
      </p:sp>
      <p:pic>
        <p:nvPicPr>
          <p:cNvPr id="359" name="Google Shape;359;p10">
            <a:hlinkClick r:id="rId4"/>
          </p:cNvPr>
          <p:cNvPicPr preferRelativeResize="0"/>
          <p:nvPr/>
        </p:nvPicPr>
        <p:blipFill rotWithShape="1">
          <a:blip r:embed="rId5">
            <a:alphaModFix/>
          </a:blip>
          <a:srcRect/>
          <a:stretch/>
        </p:blipFill>
        <p:spPr>
          <a:xfrm>
            <a:off x="10915334" y="4877848"/>
            <a:ext cx="1143000" cy="1066800"/>
          </a:xfrm>
          <a:prstGeom prst="rect">
            <a:avLst/>
          </a:prstGeom>
          <a:noFill/>
          <a:ln>
            <a:noFill/>
          </a:ln>
        </p:spPr>
      </p:pic>
      <p:pic>
        <p:nvPicPr>
          <p:cNvPr id="360" name="Google Shape;360;p10"/>
          <p:cNvPicPr preferRelativeResize="0"/>
          <p:nvPr/>
        </p:nvPicPr>
        <p:blipFill rotWithShape="1">
          <a:blip r:embed="rId6">
            <a:alphaModFix/>
          </a:blip>
          <a:srcRect/>
          <a:stretch/>
        </p:blipFill>
        <p:spPr>
          <a:xfrm>
            <a:off x="598928" y="957956"/>
            <a:ext cx="1143000" cy="1066800"/>
          </a:xfrm>
          <a:prstGeom prst="rect">
            <a:avLst/>
          </a:prstGeom>
          <a:noFill/>
          <a:ln>
            <a:noFill/>
          </a:ln>
        </p:spPr>
      </p:pic>
      <p:pic>
        <p:nvPicPr>
          <p:cNvPr id="361" name="Google Shape;361;p10" descr="A picture containing clock&#10;&#10;Description automatically generated"/>
          <p:cNvPicPr preferRelativeResize="0"/>
          <p:nvPr/>
        </p:nvPicPr>
        <p:blipFill rotWithShape="1">
          <a:blip r:embed="rId7">
            <a:alphaModFix/>
          </a:blip>
          <a:srcRect/>
          <a:stretch/>
        </p:blipFill>
        <p:spPr>
          <a:xfrm>
            <a:off x="8569315" y="1491356"/>
            <a:ext cx="3230446" cy="3708194"/>
          </a:xfrm>
          <a:prstGeom prst="rect">
            <a:avLst/>
          </a:prstGeom>
          <a:noFill/>
          <a:ln>
            <a:noFill/>
          </a:ln>
        </p:spPr>
      </p:pic>
      <p:sp>
        <p:nvSpPr>
          <p:cNvPr id="362" name="Google Shape;362;p10"/>
          <p:cNvSpPr txBox="1"/>
          <p:nvPr/>
        </p:nvSpPr>
        <p:spPr>
          <a:xfrm>
            <a:off x="8706707" y="1658450"/>
            <a:ext cx="3139848" cy="1630589"/>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300" b="0" i="0" u="none" strike="noStrike" cap="none" dirty="0">
                <a:solidFill>
                  <a:schemeClr val="lt1"/>
                </a:solidFill>
                <a:latin typeface="Arial"/>
                <a:ea typeface="Arial"/>
                <a:cs typeface="Arial"/>
                <a:sym typeface="Arial"/>
              </a:rPr>
              <a:t>“Take a few breaths. The best thing I can do is walk away, practise my breathing ...and then think </a:t>
            </a:r>
            <a:br>
              <a:rPr lang="en-NZ" sz="2300" b="0" i="0" u="none" strike="noStrike" cap="none" dirty="0">
                <a:solidFill>
                  <a:schemeClr val="lt1"/>
                </a:solidFill>
                <a:latin typeface="Arial"/>
                <a:ea typeface="Arial"/>
                <a:cs typeface="Arial"/>
                <a:sym typeface="Arial"/>
              </a:rPr>
            </a:br>
            <a:r>
              <a:rPr lang="en-NZ" sz="2300" b="0" i="0" u="none" strike="noStrike" cap="none" dirty="0">
                <a:solidFill>
                  <a:schemeClr val="lt1"/>
                </a:solidFill>
                <a:latin typeface="Arial"/>
                <a:ea typeface="Arial"/>
                <a:cs typeface="Arial"/>
                <a:sym typeface="Arial"/>
              </a:rPr>
              <a:t>about the situation.” </a:t>
            </a:r>
            <a:endParaRPr sz="2300" dirty="0"/>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dirty="0">
                <a:solidFill>
                  <a:schemeClr val="lt1"/>
                </a:solidFill>
                <a:latin typeface="Arial"/>
                <a:ea typeface="Arial"/>
                <a:cs typeface="Arial"/>
                <a:sym typeface="Arial"/>
              </a:rPr>
              <a:t>Troy </a:t>
            </a:r>
            <a:r>
              <a:rPr lang="en-NZ" sz="1600" b="0" i="0" u="none" strike="noStrike" cap="none" dirty="0" err="1">
                <a:solidFill>
                  <a:schemeClr val="lt1"/>
                </a:solidFill>
                <a:latin typeface="Arial"/>
                <a:ea typeface="Arial"/>
                <a:cs typeface="Arial"/>
                <a:sym typeface="Arial"/>
              </a:rPr>
              <a:t>Deeney</a:t>
            </a:r>
            <a:endParaRPr sz="2400" b="0" i="0" u="none" strike="noStrike" cap="none" dirty="0">
              <a:solidFill>
                <a:schemeClr val="lt1"/>
              </a:solidFill>
              <a:latin typeface="Arial"/>
              <a:ea typeface="Arial"/>
              <a:cs typeface="Arial"/>
              <a:sym typeface="Arial"/>
            </a:endParaRPr>
          </a:p>
          <a:p>
            <a:pPr marL="0" marR="0" lvl="1" indent="0" algn="l" rtl="0">
              <a:lnSpc>
                <a:spcPct val="100000"/>
              </a:lnSpc>
              <a:spcBef>
                <a:spcPts val="670"/>
              </a:spcBef>
              <a:spcAft>
                <a:spcPts val="0"/>
              </a:spcAft>
              <a:buClr>
                <a:schemeClr val="dk1"/>
              </a:buClr>
              <a:buSzPts val="2400"/>
              <a:buFont typeface="Arial"/>
              <a:buNone/>
            </a:pPr>
            <a:endParaRPr sz="2400" b="0" i="0" u="none" strike="noStrike" cap="none" dirty="0">
              <a:solidFill>
                <a:schemeClr val="lt1"/>
              </a:solidFill>
              <a:latin typeface="Arial"/>
              <a:ea typeface="Arial"/>
              <a:cs typeface="Arial"/>
              <a:sym typeface="Arial"/>
            </a:endParaRPr>
          </a:p>
        </p:txBody>
      </p:sp>
      <p:pic>
        <p:nvPicPr>
          <p:cNvPr id="14" name="Picture 13">
            <a:extLst>
              <a:ext uri="{FF2B5EF4-FFF2-40B4-BE49-F238E27FC236}">
                <a16:creationId xmlns:a16="http://schemas.microsoft.com/office/drawing/2014/main" id="{BC2C7B36-847D-8247-8E1C-20B7BDEA6932}"/>
              </a:ext>
            </a:extLst>
          </p:cNvPr>
          <p:cNvPicPr>
            <a:picLocks noChangeAspect="1"/>
          </p:cNvPicPr>
          <p:nvPr/>
        </p:nvPicPr>
        <p:blipFill>
          <a:blip r:embed="rId8"/>
          <a:stretch>
            <a:fillRect/>
          </a:stretch>
        </p:blipFill>
        <p:spPr>
          <a:xfrm>
            <a:off x="1491298" y="1209331"/>
            <a:ext cx="4737100" cy="952500"/>
          </a:xfrm>
          <a:prstGeom prst="rect">
            <a:avLst/>
          </a:prstGeom>
        </p:spPr>
      </p:pic>
    </p:spTree>
    <p:extLst>
      <p:ext uri="{BB962C8B-B14F-4D97-AF65-F5344CB8AC3E}">
        <p14:creationId xmlns:p14="http://schemas.microsoft.com/office/powerpoint/2010/main" val="287184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pic>
        <p:nvPicPr>
          <p:cNvPr id="368" name="Google Shape;368;p11"/>
          <p:cNvPicPr preferRelativeResize="0">
            <a:picLocks noGrp="1"/>
          </p:cNvPicPr>
          <p:nvPr>
            <p:ph type="pic" idx="2"/>
          </p:nvPr>
        </p:nvPicPr>
        <p:blipFill rotWithShape="1">
          <a:blip r:embed="rId3">
            <a:alphaModFix/>
          </a:blip>
          <a:srcRect l="34718" t="249" r="16475" b="744"/>
          <a:stretch/>
        </p:blipFill>
        <p:spPr>
          <a:xfrm rot="-239354">
            <a:off x="6149834" y="454893"/>
            <a:ext cx="3982756" cy="5815804"/>
          </a:xfrm>
          <a:prstGeom prst="rect">
            <a:avLst/>
          </a:prstGeom>
          <a:noFill/>
          <a:ln>
            <a:noFill/>
          </a:ln>
        </p:spPr>
      </p:pic>
      <p:sp>
        <p:nvSpPr>
          <p:cNvPr id="370" name="Google Shape;370;p11"/>
          <p:cNvSpPr txBox="1"/>
          <p:nvPr/>
        </p:nvSpPr>
        <p:spPr>
          <a:xfrm>
            <a:off x="709869" y="2039583"/>
            <a:ext cx="5013250" cy="294255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Sleep helps our bodies and brains grow and develop</a:t>
            </a:r>
            <a:r>
              <a:rPr lang="en-NZ" sz="2000" dirty="0">
                <a:solidFill>
                  <a:schemeClr val="dk1"/>
                </a:solidFill>
              </a:rPr>
              <a:t>. It </a:t>
            </a:r>
            <a:r>
              <a:rPr lang="en-NZ" sz="2000" b="0" i="0" u="none" strike="noStrike" cap="none" dirty="0">
                <a:solidFill>
                  <a:schemeClr val="dk1"/>
                </a:solidFill>
                <a:latin typeface="Arial"/>
                <a:ea typeface="Arial"/>
                <a:cs typeface="Arial"/>
                <a:sym typeface="Arial"/>
              </a:rPr>
              <a:t>gives them the energy they need to be healthy.</a:t>
            </a:r>
            <a:endParaRPr dirty="0"/>
          </a:p>
          <a:p>
            <a:pPr marL="0" marR="0" lvl="0" indent="0" algn="l" rtl="0">
              <a:lnSpc>
                <a:spcPct val="100000"/>
              </a:lnSpc>
              <a:spcBef>
                <a:spcPts val="1600"/>
              </a:spcBef>
              <a:spcAft>
                <a:spcPts val="0"/>
              </a:spcAft>
              <a:buClr>
                <a:schemeClr val="dk1"/>
              </a:buClr>
              <a:buSzPts val="2000"/>
              <a:buFont typeface="Arial"/>
              <a:buNone/>
            </a:pPr>
            <a:r>
              <a:rPr lang="en-NZ" sz="2000" b="0" i="0" u="none" strike="noStrike" cap="none" dirty="0">
                <a:solidFill>
                  <a:schemeClr val="dk1"/>
                </a:solidFill>
                <a:latin typeface="Arial"/>
                <a:ea typeface="Arial"/>
                <a:cs typeface="Arial"/>
                <a:sym typeface="Arial"/>
              </a:rPr>
              <a:t>If we don't get enough sleep, we can get grumpy and irritable, we can't concentrate and it's harder to enjoy things.</a:t>
            </a:r>
            <a:endParaRPr dirty="0"/>
          </a:p>
          <a:p>
            <a:pPr marL="0" marR="0" lvl="0" indent="0" algn="l" rtl="0">
              <a:lnSpc>
                <a:spcPct val="100000"/>
              </a:lnSpc>
              <a:spcBef>
                <a:spcPts val="1600"/>
              </a:spcBef>
              <a:spcAft>
                <a:spcPts val="0"/>
              </a:spcAft>
              <a:buClr>
                <a:schemeClr val="dk1"/>
              </a:buClr>
              <a:buSzPts val="2000"/>
              <a:buFont typeface="Arial"/>
              <a:buNone/>
            </a:pPr>
            <a:r>
              <a:rPr lang="en-NZ" sz="2000" dirty="0">
                <a:solidFill>
                  <a:schemeClr val="dk1"/>
                </a:solidFill>
              </a:rPr>
              <a:t>You </a:t>
            </a:r>
            <a:r>
              <a:rPr lang="en-NZ" sz="2000" b="0" i="0" u="none" strike="noStrike" cap="none" dirty="0">
                <a:solidFill>
                  <a:schemeClr val="dk1"/>
                </a:solidFill>
                <a:latin typeface="Arial"/>
                <a:ea typeface="Arial"/>
                <a:cs typeface="Arial"/>
                <a:sym typeface="Arial"/>
              </a:rPr>
              <a:t>should get 9</a:t>
            </a:r>
            <a:r>
              <a:rPr lang="en-NZ" sz="2000" dirty="0">
                <a:solidFill>
                  <a:schemeClr val="dk1"/>
                </a:solidFill>
              </a:rPr>
              <a:t> to </a:t>
            </a:r>
            <a:r>
              <a:rPr lang="en-NZ" sz="2000" b="0" i="0" u="none" strike="noStrike" cap="none" dirty="0">
                <a:solidFill>
                  <a:schemeClr val="dk1"/>
                </a:solidFill>
                <a:latin typeface="Arial"/>
                <a:ea typeface="Arial"/>
                <a:cs typeface="Arial"/>
                <a:sym typeface="Arial"/>
              </a:rPr>
              <a:t>12 hours of sleep each night.</a:t>
            </a:r>
            <a:endParaRPr sz="2390" b="0" i="0" u="none" strike="noStrike" cap="none" dirty="0">
              <a:solidFill>
                <a:schemeClr val="dk1"/>
              </a:solidFill>
              <a:latin typeface="Arial"/>
              <a:ea typeface="Arial"/>
              <a:cs typeface="Arial"/>
              <a:sym typeface="Arial"/>
            </a:endParaRPr>
          </a:p>
          <a:p>
            <a:pPr marL="233064" marR="0" lvl="0" indent="-81299" algn="l" rtl="0">
              <a:lnSpc>
                <a:spcPct val="100000"/>
              </a:lnSpc>
              <a:spcBef>
                <a:spcPts val="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a:p>
            <a:pPr marL="0" marR="0" lvl="0" indent="0" algn="l" rtl="0">
              <a:lnSpc>
                <a:spcPct val="100000"/>
              </a:lnSpc>
              <a:spcBef>
                <a:spcPts val="1270"/>
              </a:spcBef>
              <a:spcAft>
                <a:spcPts val="0"/>
              </a:spcAft>
              <a:buClr>
                <a:schemeClr val="dk1"/>
              </a:buClr>
              <a:buSzPts val="2390"/>
              <a:buFont typeface="Arial"/>
              <a:buNone/>
            </a:pPr>
            <a:endParaRPr sz="2390" b="0" i="0" u="none" strike="noStrike" cap="none" dirty="0">
              <a:solidFill>
                <a:schemeClr val="dk1"/>
              </a:solidFill>
              <a:latin typeface="Arial"/>
              <a:ea typeface="Arial"/>
              <a:cs typeface="Arial"/>
              <a:sym typeface="Arial"/>
            </a:endParaRPr>
          </a:p>
        </p:txBody>
      </p:sp>
      <p:pic>
        <p:nvPicPr>
          <p:cNvPr id="371" name="Google Shape;371;p11" descr="A picture containing clock&#10;&#10;Description automatically generated"/>
          <p:cNvPicPr preferRelativeResize="0"/>
          <p:nvPr/>
        </p:nvPicPr>
        <p:blipFill rotWithShape="1">
          <a:blip r:embed="rId4">
            <a:alphaModFix/>
          </a:blip>
          <a:srcRect/>
          <a:stretch/>
        </p:blipFill>
        <p:spPr>
          <a:xfrm>
            <a:off x="8661927" y="733626"/>
            <a:ext cx="3230446" cy="2836803"/>
          </a:xfrm>
          <a:prstGeom prst="rect">
            <a:avLst/>
          </a:prstGeom>
          <a:noFill/>
          <a:ln>
            <a:noFill/>
          </a:ln>
        </p:spPr>
      </p:pic>
      <p:sp>
        <p:nvSpPr>
          <p:cNvPr id="372" name="Google Shape;372;p11"/>
          <p:cNvSpPr txBox="1"/>
          <p:nvPr/>
        </p:nvSpPr>
        <p:spPr>
          <a:xfrm>
            <a:off x="8803689" y="849920"/>
            <a:ext cx="3139848" cy="1630589"/>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000"/>
              <a:buFont typeface="Arial"/>
              <a:buNone/>
            </a:pPr>
            <a:r>
              <a:rPr lang="en-NZ" sz="2000" b="0" i="0" u="none" strike="noStrike" cap="none" dirty="0">
                <a:solidFill>
                  <a:schemeClr val="lt1"/>
                </a:solidFill>
                <a:latin typeface="Arial"/>
                <a:ea typeface="Arial"/>
                <a:cs typeface="Arial"/>
                <a:sym typeface="Arial"/>
              </a:rPr>
              <a:t>“For me the most important thing is sleep… the next day... you feel you’re ready to go and achieve something.” </a:t>
            </a:r>
            <a:endParaRPr dirty="0"/>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dirty="0">
                <a:solidFill>
                  <a:schemeClr val="lt1"/>
                </a:solidFill>
                <a:latin typeface="Arial"/>
                <a:ea typeface="Arial"/>
                <a:cs typeface="Arial"/>
                <a:sym typeface="Arial"/>
              </a:rPr>
              <a:t>David Martin</a:t>
            </a:r>
            <a:endParaRPr sz="2400" b="0" i="0" u="none" strike="noStrike" cap="none" dirty="0">
              <a:solidFill>
                <a:schemeClr val="lt1"/>
              </a:solidFill>
              <a:latin typeface="Arial"/>
              <a:ea typeface="Arial"/>
              <a:cs typeface="Arial"/>
              <a:sym typeface="Arial"/>
            </a:endParaRPr>
          </a:p>
          <a:p>
            <a:pPr marL="0" marR="0" lvl="1" indent="0" algn="l" rtl="0">
              <a:lnSpc>
                <a:spcPct val="100000"/>
              </a:lnSpc>
              <a:spcBef>
                <a:spcPts val="670"/>
              </a:spcBef>
              <a:spcAft>
                <a:spcPts val="0"/>
              </a:spcAft>
              <a:buClr>
                <a:schemeClr val="dk1"/>
              </a:buClr>
              <a:buSzPts val="2400"/>
              <a:buFont typeface="Arial"/>
              <a:buNone/>
            </a:pPr>
            <a:endParaRPr sz="2400" b="0" i="0" u="none" strike="noStrike" cap="none" dirty="0">
              <a:solidFill>
                <a:schemeClr val="lt1"/>
              </a:solidFill>
              <a:latin typeface="Arial"/>
              <a:ea typeface="Arial"/>
              <a:cs typeface="Arial"/>
              <a:sym typeface="Arial"/>
            </a:endParaRPr>
          </a:p>
        </p:txBody>
      </p:sp>
      <p:sp>
        <p:nvSpPr>
          <p:cNvPr id="373" name="Google Shape;373;p11"/>
          <p:cNvSpPr txBox="1"/>
          <p:nvPr/>
        </p:nvSpPr>
        <p:spPr>
          <a:xfrm>
            <a:off x="731837" y="5104382"/>
            <a:ext cx="7368553" cy="849156"/>
          </a:xfrm>
          <a:prstGeom prst="rect">
            <a:avLst/>
          </a:prstGeom>
          <a:solidFill>
            <a:srgbClr val="37003C"/>
          </a:solidFill>
          <a:ln>
            <a:noFill/>
          </a:ln>
        </p:spPr>
        <p:txBody>
          <a:bodyPr spcFirstLastPara="1" wrap="square" lIns="144000"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Arial"/>
              <a:buNone/>
            </a:pPr>
            <a:r>
              <a:rPr lang="en-NZ" sz="1800" b="1" i="0" u="none" strike="noStrike" cap="none" dirty="0">
                <a:solidFill>
                  <a:schemeClr val="lt1"/>
                </a:solidFill>
                <a:latin typeface="Arial"/>
                <a:ea typeface="Arial"/>
                <a:cs typeface="Arial"/>
                <a:sym typeface="Arial"/>
              </a:rPr>
              <a:t>Tip: </a:t>
            </a:r>
            <a:r>
              <a:rPr lang="en-NZ" sz="1800" b="0" i="0" u="none" strike="noStrike" cap="none" dirty="0">
                <a:solidFill>
                  <a:schemeClr val="lt1"/>
                </a:solidFill>
                <a:latin typeface="Arial"/>
                <a:ea typeface="Arial"/>
                <a:cs typeface="Arial"/>
                <a:sym typeface="Arial"/>
              </a:rPr>
              <a:t>Do something calming before bedtime: read a book, listen to soft, calm music, have a warm bath, put screens away. What helps you?</a:t>
            </a:r>
            <a:endParaRPr dirty="0"/>
          </a:p>
        </p:txBody>
      </p:sp>
      <p:pic>
        <p:nvPicPr>
          <p:cNvPr id="374" name="Google Shape;374;p11">
            <a:hlinkClick r:id="rId5"/>
          </p:cNvPr>
          <p:cNvPicPr preferRelativeResize="0"/>
          <p:nvPr/>
        </p:nvPicPr>
        <p:blipFill rotWithShape="1">
          <a:blip r:embed="rId6">
            <a:alphaModFix/>
          </a:blip>
          <a:srcRect/>
          <a:stretch/>
        </p:blipFill>
        <p:spPr>
          <a:xfrm>
            <a:off x="10915334" y="4877848"/>
            <a:ext cx="1143000" cy="1066800"/>
          </a:xfrm>
          <a:prstGeom prst="rect">
            <a:avLst/>
          </a:prstGeom>
          <a:noFill/>
          <a:ln>
            <a:noFill/>
          </a:ln>
        </p:spPr>
      </p:pic>
      <p:pic>
        <p:nvPicPr>
          <p:cNvPr id="375" name="Google Shape;375;p11"/>
          <p:cNvPicPr preferRelativeResize="0"/>
          <p:nvPr/>
        </p:nvPicPr>
        <p:blipFill rotWithShape="1">
          <a:blip r:embed="rId7">
            <a:alphaModFix/>
          </a:blip>
          <a:srcRect/>
          <a:stretch/>
        </p:blipFill>
        <p:spPr>
          <a:xfrm>
            <a:off x="495570" y="1085228"/>
            <a:ext cx="1143000" cy="1066800"/>
          </a:xfrm>
          <a:prstGeom prst="rect">
            <a:avLst/>
          </a:prstGeom>
          <a:noFill/>
          <a:ln>
            <a:noFill/>
          </a:ln>
        </p:spPr>
      </p:pic>
      <p:pic>
        <p:nvPicPr>
          <p:cNvPr id="14" name="Picture 13">
            <a:extLst>
              <a:ext uri="{FF2B5EF4-FFF2-40B4-BE49-F238E27FC236}">
                <a16:creationId xmlns:a16="http://schemas.microsoft.com/office/drawing/2014/main" id="{99CD449A-AD87-AA41-A057-87F3DD748DEC}"/>
              </a:ext>
            </a:extLst>
          </p:cNvPr>
          <p:cNvPicPr>
            <a:picLocks noChangeAspect="1"/>
          </p:cNvPicPr>
          <p:nvPr/>
        </p:nvPicPr>
        <p:blipFill>
          <a:blip r:embed="rId8"/>
          <a:stretch>
            <a:fillRect/>
          </a:stretch>
        </p:blipFill>
        <p:spPr>
          <a:xfrm>
            <a:off x="1426914" y="1199527"/>
            <a:ext cx="4737100" cy="952500"/>
          </a:xfrm>
          <a:prstGeom prst="rect">
            <a:avLst/>
          </a:prstGeom>
        </p:spPr>
      </p:pic>
    </p:spTree>
    <p:extLst>
      <p:ext uri="{BB962C8B-B14F-4D97-AF65-F5344CB8AC3E}">
        <p14:creationId xmlns:p14="http://schemas.microsoft.com/office/powerpoint/2010/main" val="2817241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pic>
        <p:nvPicPr>
          <p:cNvPr id="381" name="Google Shape;381;p12"/>
          <p:cNvPicPr preferRelativeResize="0">
            <a:picLocks noGrp="1"/>
          </p:cNvPicPr>
          <p:nvPr>
            <p:ph type="pic" idx="2"/>
          </p:nvPr>
        </p:nvPicPr>
        <p:blipFill rotWithShape="1">
          <a:blip r:embed="rId3">
            <a:alphaModFix/>
          </a:blip>
          <a:srcRect l="3666" t="3666"/>
          <a:stretch/>
        </p:blipFill>
        <p:spPr>
          <a:xfrm rot="-239354">
            <a:off x="6095977" y="441383"/>
            <a:ext cx="3984164" cy="5847600"/>
          </a:xfrm>
          <a:prstGeom prst="rect">
            <a:avLst/>
          </a:prstGeom>
          <a:noFill/>
          <a:ln>
            <a:noFill/>
          </a:ln>
        </p:spPr>
      </p:pic>
      <p:sp>
        <p:nvSpPr>
          <p:cNvPr id="383" name="Google Shape;383;p12"/>
          <p:cNvSpPr txBox="1"/>
          <p:nvPr/>
        </p:nvSpPr>
        <p:spPr>
          <a:xfrm>
            <a:off x="701750" y="2161831"/>
            <a:ext cx="4860943" cy="138799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NZ" sz="2000" b="0" i="0" u="none" strike="noStrike" cap="none">
                <a:solidFill>
                  <a:schemeClr val="dk1"/>
                </a:solidFill>
                <a:latin typeface="Arial"/>
                <a:ea typeface="Arial"/>
                <a:cs typeface="Arial"/>
                <a:sym typeface="Arial"/>
              </a:rPr>
              <a:t>Set goals for the things you want to achieve and try to work towards your goal every day. This helps you stay focussed.</a:t>
            </a:r>
            <a:endParaRPr sz="2390" b="0" i="0" u="none" strike="noStrike" cap="none">
              <a:solidFill>
                <a:schemeClr val="dk1"/>
              </a:solidFill>
              <a:latin typeface="Arial"/>
              <a:ea typeface="Arial"/>
              <a:cs typeface="Arial"/>
              <a:sym typeface="Arial"/>
            </a:endParaRPr>
          </a:p>
          <a:p>
            <a:pPr marL="233064" marR="0" lvl="0" indent="-81299" algn="l" rtl="0">
              <a:lnSpc>
                <a:spcPct val="100000"/>
              </a:lnSpc>
              <a:spcBef>
                <a:spcPts val="0"/>
              </a:spcBef>
              <a:spcAft>
                <a:spcPts val="0"/>
              </a:spcAft>
              <a:buClr>
                <a:schemeClr val="dk1"/>
              </a:buClr>
              <a:buSzPts val="2390"/>
              <a:buFont typeface="Arial"/>
              <a:buNone/>
            </a:pPr>
            <a:endParaRPr sz="2390" b="0" i="0" u="none" strike="noStrike" cap="none">
              <a:solidFill>
                <a:schemeClr val="dk1"/>
              </a:solidFill>
              <a:latin typeface="Arial"/>
              <a:ea typeface="Arial"/>
              <a:cs typeface="Arial"/>
              <a:sym typeface="Arial"/>
            </a:endParaRPr>
          </a:p>
          <a:p>
            <a:pPr marL="0" marR="0" lvl="0" indent="0" algn="l" rtl="0">
              <a:lnSpc>
                <a:spcPct val="100000"/>
              </a:lnSpc>
              <a:spcBef>
                <a:spcPts val="1270"/>
              </a:spcBef>
              <a:spcAft>
                <a:spcPts val="0"/>
              </a:spcAft>
              <a:buClr>
                <a:schemeClr val="dk1"/>
              </a:buClr>
              <a:buSzPts val="2390"/>
              <a:buFont typeface="Arial"/>
              <a:buNone/>
            </a:pPr>
            <a:endParaRPr sz="2390" b="0" i="0" u="none" strike="noStrike" cap="none">
              <a:solidFill>
                <a:schemeClr val="dk1"/>
              </a:solidFill>
              <a:latin typeface="Arial"/>
              <a:ea typeface="Arial"/>
              <a:cs typeface="Arial"/>
              <a:sym typeface="Arial"/>
            </a:endParaRPr>
          </a:p>
        </p:txBody>
      </p:sp>
      <p:pic>
        <p:nvPicPr>
          <p:cNvPr id="384" name="Google Shape;384;p12" descr="A picture containing clock&#10;&#10;Description automatically generated"/>
          <p:cNvPicPr preferRelativeResize="0"/>
          <p:nvPr/>
        </p:nvPicPr>
        <p:blipFill rotWithShape="1">
          <a:blip r:embed="rId4">
            <a:alphaModFix/>
          </a:blip>
          <a:srcRect/>
          <a:stretch/>
        </p:blipFill>
        <p:spPr>
          <a:xfrm>
            <a:off x="8931074" y="2283648"/>
            <a:ext cx="2976645" cy="2714883"/>
          </a:xfrm>
          <a:prstGeom prst="rect">
            <a:avLst/>
          </a:prstGeom>
          <a:noFill/>
          <a:ln>
            <a:noFill/>
          </a:ln>
        </p:spPr>
      </p:pic>
      <p:sp>
        <p:nvSpPr>
          <p:cNvPr id="385" name="Google Shape;385;p12"/>
          <p:cNvSpPr txBox="1"/>
          <p:nvPr/>
        </p:nvSpPr>
        <p:spPr>
          <a:xfrm>
            <a:off x="9103316" y="2410290"/>
            <a:ext cx="2804403" cy="1770550"/>
          </a:xfrm>
          <a:prstGeom prst="rect">
            <a:avLst/>
          </a:prstGeom>
          <a:noFill/>
          <a:ln>
            <a:noFill/>
          </a:ln>
        </p:spPr>
        <p:txBody>
          <a:bodyPr spcFirstLastPara="1" wrap="square" lIns="91425" tIns="45700" rIns="91425" bIns="457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“Setting a goal really makes a difference to how your day goes.”</a:t>
            </a:r>
            <a:endParaRPr/>
          </a:p>
          <a:p>
            <a:pPr marL="0" marR="0" lvl="1" indent="0" algn="l" rtl="0">
              <a:lnSpc>
                <a:spcPct val="100000"/>
              </a:lnSpc>
              <a:spcBef>
                <a:spcPts val="670"/>
              </a:spcBef>
              <a:spcAft>
                <a:spcPts val="0"/>
              </a:spcAft>
              <a:buClr>
                <a:schemeClr val="lt1"/>
              </a:buClr>
              <a:buSzPts val="1600"/>
              <a:buFont typeface="Arial"/>
              <a:buNone/>
            </a:pPr>
            <a:r>
              <a:rPr lang="en-NZ" sz="1600" b="0" i="0" u="none" strike="noStrike" cap="none">
                <a:solidFill>
                  <a:schemeClr val="lt1"/>
                </a:solidFill>
                <a:latin typeface="Arial"/>
                <a:ea typeface="Arial"/>
                <a:cs typeface="Arial"/>
                <a:sym typeface="Arial"/>
              </a:rPr>
              <a:t>Hamza Choudhury</a:t>
            </a:r>
            <a:endParaRPr sz="2400" b="0" i="0" u="none" strike="noStrike" cap="none">
              <a:solidFill>
                <a:schemeClr val="lt1"/>
              </a:solidFill>
              <a:latin typeface="Arial"/>
              <a:ea typeface="Arial"/>
              <a:cs typeface="Arial"/>
              <a:sym typeface="Arial"/>
            </a:endParaRPr>
          </a:p>
          <a:p>
            <a:pPr marL="0" marR="0" lvl="1" indent="0" algn="l" rtl="0">
              <a:lnSpc>
                <a:spcPct val="100000"/>
              </a:lnSpc>
              <a:spcBef>
                <a:spcPts val="670"/>
              </a:spcBef>
              <a:spcAft>
                <a:spcPts val="0"/>
              </a:spcAft>
              <a:buClr>
                <a:schemeClr val="dk1"/>
              </a:buClr>
              <a:buSzPts val="2400"/>
              <a:buFont typeface="Arial"/>
              <a:buNone/>
            </a:pPr>
            <a:endParaRPr sz="2400" b="0" i="0" u="none" strike="noStrike" cap="none">
              <a:solidFill>
                <a:schemeClr val="lt1"/>
              </a:solidFill>
              <a:latin typeface="Arial"/>
              <a:ea typeface="Arial"/>
              <a:cs typeface="Arial"/>
              <a:sym typeface="Arial"/>
            </a:endParaRPr>
          </a:p>
        </p:txBody>
      </p:sp>
      <p:sp>
        <p:nvSpPr>
          <p:cNvPr id="386" name="Google Shape;386;p12"/>
          <p:cNvSpPr txBox="1"/>
          <p:nvPr/>
        </p:nvSpPr>
        <p:spPr>
          <a:xfrm>
            <a:off x="731838" y="3702768"/>
            <a:ext cx="4266882" cy="1295763"/>
          </a:xfrm>
          <a:prstGeom prst="rect">
            <a:avLst/>
          </a:prstGeom>
          <a:solidFill>
            <a:srgbClr val="37003C"/>
          </a:solidFill>
          <a:ln>
            <a:noFill/>
          </a:ln>
        </p:spPr>
        <p:txBody>
          <a:bodyPr spcFirstLastPara="1" wrap="square" lIns="180000" tIns="45700" rIns="91425" bIns="45700" anchor="ctr" anchorCtr="0">
            <a:noAutofit/>
          </a:bodyPr>
          <a:lstStyle/>
          <a:p>
            <a:pPr marL="0" marR="0" lvl="0" indent="0" algn="l" rtl="0">
              <a:lnSpc>
                <a:spcPct val="100000"/>
              </a:lnSpc>
              <a:spcBef>
                <a:spcPts val="0"/>
              </a:spcBef>
              <a:spcAft>
                <a:spcPts val="0"/>
              </a:spcAft>
              <a:buClr>
                <a:schemeClr val="lt1"/>
              </a:buClr>
              <a:buSzPts val="2000"/>
              <a:buFont typeface="Arial"/>
              <a:buNone/>
            </a:pPr>
            <a:r>
              <a:rPr lang="en-NZ" sz="2000" b="1" i="0" u="none" strike="noStrike" cap="none" dirty="0">
                <a:solidFill>
                  <a:schemeClr val="lt1"/>
                </a:solidFill>
                <a:latin typeface="Arial"/>
                <a:ea typeface="Arial"/>
                <a:cs typeface="Arial"/>
                <a:sym typeface="Arial"/>
              </a:rPr>
              <a:t>Tip: </a:t>
            </a:r>
            <a:r>
              <a:rPr lang="en-NZ" sz="2000" b="0" i="0" u="none" strike="noStrike" cap="none" dirty="0">
                <a:solidFill>
                  <a:schemeClr val="lt1"/>
                </a:solidFill>
                <a:latin typeface="Arial"/>
                <a:ea typeface="Arial"/>
                <a:cs typeface="Arial"/>
                <a:sym typeface="Arial"/>
              </a:rPr>
              <a:t>Set yourself a goal for this week or this term. What steps can you take towards it?</a:t>
            </a:r>
            <a:endParaRPr dirty="0"/>
          </a:p>
        </p:txBody>
      </p:sp>
      <p:pic>
        <p:nvPicPr>
          <p:cNvPr id="387" name="Google Shape;387;p12">
            <a:hlinkClick r:id="rId5"/>
          </p:cNvPr>
          <p:cNvPicPr preferRelativeResize="0"/>
          <p:nvPr/>
        </p:nvPicPr>
        <p:blipFill rotWithShape="1">
          <a:blip r:embed="rId6">
            <a:alphaModFix/>
          </a:blip>
          <a:srcRect/>
          <a:stretch/>
        </p:blipFill>
        <p:spPr>
          <a:xfrm>
            <a:off x="10915334" y="4877848"/>
            <a:ext cx="1143000" cy="1066800"/>
          </a:xfrm>
          <a:prstGeom prst="rect">
            <a:avLst/>
          </a:prstGeom>
          <a:noFill/>
          <a:ln>
            <a:noFill/>
          </a:ln>
        </p:spPr>
      </p:pic>
      <p:pic>
        <p:nvPicPr>
          <p:cNvPr id="388" name="Google Shape;388;p12"/>
          <p:cNvPicPr preferRelativeResize="0"/>
          <p:nvPr/>
        </p:nvPicPr>
        <p:blipFill rotWithShape="1">
          <a:blip r:embed="rId7">
            <a:alphaModFix/>
          </a:blip>
          <a:srcRect/>
          <a:stretch/>
        </p:blipFill>
        <p:spPr>
          <a:xfrm>
            <a:off x="495570" y="1085228"/>
            <a:ext cx="1143000" cy="1066800"/>
          </a:xfrm>
          <a:prstGeom prst="rect">
            <a:avLst/>
          </a:prstGeom>
          <a:noFill/>
          <a:ln>
            <a:noFill/>
          </a:ln>
        </p:spPr>
      </p:pic>
      <p:pic>
        <p:nvPicPr>
          <p:cNvPr id="19" name="Picture 18">
            <a:extLst>
              <a:ext uri="{FF2B5EF4-FFF2-40B4-BE49-F238E27FC236}">
                <a16:creationId xmlns:a16="http://schemas.microsoft.com/office/drawing/2014/main" id="{F263EC1D-6ABE-6049-B45E-F0F74D9BD0E7}"/>
              </a:ext>
            </a:extLst>
          </p:cNvPr>
          <p:cNvPicPr>
            <a:picLocks noChangeAspect="1"/>
          </p:cNvPicPr>
          <p:nvPr/>
        </p:nvPicPr>
        <p:blipFill>
          <a:blip r:embed="rId8"/>
          <a:stretch>
            <a:fillRect/>
          </a:stretch>
        </p:blipFill>
        <p:spPr>
          <a:xfrm>
            <a:off x="1597205" y="1352470"/>
            <a:ext cx="4737100" cy="952500"/>
          </a:xfrm>
          <a:prstGeom prst="rect">
            <a:avLst/>
          </a:prstGeom>
        </p:spPr>
      </p:pic>
    </p:spTree>
    <p:extLst>
      <p:ext uri="{BB962C8B-B14F-4D97-AF65-F5344CB8AC3E}">
        <p14:creationId xmlns:p14="http://schemas.microsoft.com/office/powerpoint/2010/main" val="178330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13"/>
          <p:cNvSpPr txBox="1">
            <a:spLocks noGrp="1"/>
          </p:cNvSpPr>
          <p:nvPr>
            <p:ph type="body" idx="2"/>
          </p:nvPr>
        </p:nvSpPr>
        <p:spPr>
          <a:xfrm>
            <a:off x="2268000" y="134524"/>
            <a:ext cx="5105400" cy="180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lt1"/>
              </a:buClr>
              <a:buSzPts val="1200"/>
              <a:buNone/>
            </a:pPr>
            <a:r>
              <a:rPr lang="en-NZ"/>
              <a:t>PSHE Resource</a:t>
            </a:r>
            <a:endParaRPr/>
          </a:p>
        </p:txBody>
      </p:sp>
      <p:sp>
        <p:nvSpPr>
          <p:cNvPr id="395" name="Google Shape;395;p13"/>
          <p:cNvSpPr txBox="1">
            <a:spLocks noGrp="1"/>
          </p:cNvSpPr>
          <p:nvPr>
            <p:ph type="body" idx="3"/>
          </p:nvPr>
        </p:nvSpPr>
        <p:spPr>
          <a:xfrm>
            <a:off x="2268000" y="326242"/>
            <a:ext cx="5105400" cy="180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lt1"/>
              </a:buClr>
              <a:buSzPts val="1200"/>
              <a:buNone/>
            </a:pPr>
            <a:r>
              <a:rPr lang="en-NZ"/>
              <a:t>Managing our emotions</a:t>
            </a:r>
            <a:endParaRPr/>
          </a:p>
        </p:txBody>
      </p:sp>
      <p:pic>
        <p:nvPicPr>
          <p:cNvPr id="396" name="Google Shape;396;p13" descr="A picture containing room&#10;&#10;Description automatically generated"/>
          <p:cNvPicPr preferRelativeResize="0"/>
          <p:nvPr/>
        </p:nvPicPr>
        <p:blipFill rotWithShape="1">
          <a:blip r:embed="rId3">
            <a:alphaModFix/>
          </a:blip>
          <a:srcRect l="2232" r="1625"/>
          <a:stretch/>
        </p:blipFill>
        <p:spPr>
          <a:xfrm>
            <a:off x="750970" y="3154175"/>
            <a:ext cx="2048618" cy="2080966"/>
          </a:xfrm>
          <a:prstGeom prst="rect">
            <a:avLst/>
          </a:prstGeom>
          <a:noFill/>
          <a:ln>
            <a:noFill/>
          </a:ln>
        </p:spPr>
      </p:pic>
      <p:pic>
        <p:nvPicPr>
          <p:cNvPr id="397" name="Google Shape;397;p13"/>
          <p:cNvPicPr preferRelativeResize="0"/>
          <p:nvPr/>
        </p:nvPicPr>
        <p:blipFill rotWithShape="1">
          <a:blip r:embed="rId4">
            <a:alphaModFix/>
          </a:blip>
          <a:srcRect/>
          <a:stretch/>
        </p:blipFill>
        <p:spPr>
          <a:xfrm>
            <a:off x="2462172" y="2977046"/>
            <a:ext cx="1633420" cy="1540613"/>
          </a:xfrm>
          <a:prstGeom prst="rect">
            <a:avLst/>
          </a:prstGeom>
          <a:noFill/>
          <a:ln>
            <a:noFill/>
          </a:ln>
        </p:spPr>
      </p:pic>
      <p:pic>
        <p:nvPicPr>
          <p:cNvPr id="398" name="Google Shape;398;p13"/>
          <p:cNvPicPr preferRelativeResize="0"/>
          <p:nvPr/>
        </p:nvPicPr>
        <p:blipFill rotWithShape="1">
          <a:blip r:embed="rId5">
            <a:alphaModFix/>
          </a:blip>
          <a:srcRect/>
          <a:stretch/>
        </p:blipFill>
        <p:spPr>
          <a:xfrm>
            <a:off x="4380235" y="3170310"/>
            <a:ext cx="2188609" cy="2106377"/>
          </a:xfrm>
          <a:prstGeom prst="rect">
            <a:avLst/>
          </a:prstGeom>
          <a:noFill/>
          <a:ln>
            <a:noFill/>
          </a:ln>
        </p:spPr>
      </p:pic>
      <p:pic>
        <p:nvPicPr>
          <p:cNvPr id="399" name="Google Shape;399;p13"/>
          <p:cNvPicPr preferRelativeResize="0"/>
          <p:nvPr/>
        </p:nvPicPr>
        <p:blipFill rotWithShape="1">
          <a:blip r:embed="rId4">
            <a:alphaModFix/>
          </a:blip>
          <a:srcRect/>
          <a:stretch/>
        </p:blipFill>
        <p:spPr>
          <a:xfrm>
            <a:off x="6147662" y="2977046"/>
            <a:ext cx="1633420" cy="1540613"/>
          </a:xfrm>
          <a:prstGeom prst="rect">
            <a:avLst/>
          </a:prstGeom>
          <a:noFill/>
          <a:ln>
            <a:noFill/>
          </a:ln>
        </p:spPr>
      </p:pic>
      <p:pic>
        <p:nvPicPr>
          <p:cNvPr id="400" name="Google Shape;400;p13" descr="A close up of a logo&#10;&#10;Description automatically generated"/>
          <p:cNvPicPr preferRelativeResize="0"/>
          <p:nvPr/>
        </p:nvPicPr>
        <p:blipFill rotWithShape="1">
          <a:blip r:embed="rId6">
            <a:alphaModFix/>
          </a:blip>
          <a:srcRect l="-1652" r="5320"/>
          <a:stretch/>
        </p:blipFill>
        <p:spPr>
          <a:xfrm>
            <a:off x="8134023" y="3086842"/>
            <a:ext cx="2131878" cy="2080967"/>
          </a:xfrm>
          <a:prstGeom prst="rect">
            <a:avLst/>
          </a:prstGeom>
          <a:noFill/>
          <a:ln>
            <a:noFill/>
          </a:ln>
        </p:spPr>
      </p:pic>
      <p:pic>
        <p:nvPicPr>
          <p:cNvPr id="401" name="Google Shape;401;p13"/>
          <p:cNvPicPr preferRelativeResize="0"/>
          <p:nvPr/>
        </p:nvPicPr>
        <p:blipFill rotWithShape="1">
          <a:blip r:embed="rId4">
            <a:alphaModFix/>
          </a:blip>
          <a:srcRect/>
          <a:stretch/>
        </p:blipFill>
        <p:spPr>
          <a:xfrm>
            <a:off x="9937185" y="2997580"/>
            <a:ext cx="1633420" cy="1540613"/>
          </a:xfrm>
          <a:prstGeom prst="rect">
            <a:avLst/>
          </a:prstGeom>
          <a:noFill/>
          <a:ln>
            <a:noFill/>
          </a:ln>
        </p:spPr>
      </p:pic>
      <p:sp>
        <p:nvSpPr>
          <p:cNvPr id="402" name="Google Shape;402;p13"/>
          <p:cNvSpPr/>
          <p:nvPr/>
        </p:nvSpPr>
        <p:spPr>
          <a:xfrm>
            <a:off x="6388294" y="3032833"/>
            <a:ext cx="1633420" cy="1041195"/>
          </a:xfrm>
          <a:prstGeom prst="rect">
            <a:avLst/>
          </a:prstGeom>
          <a:noFill/>
          <a:ln>
            <a:noFill/>
          </a:ln>
        </p:spPr>
        <p:txBody>
          <a:bodyPr spcFirstLastPara="1" wrap="square" lIns="180000" tIns="180000" rIns="180000" bIns="180000" anchor="t" anchorCtr="0">
            <a:noAutofit/>
          </a:bodyPr>
          <a:lstStyle/>
          <a:p>
            <a:pPr marL="0" marR="0" lvl="1" indent="0" algn="l" rtl="0">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Can </a:t>
            </a:r>
            <a:br>
              <a:rPr lang="en-NZ" sz="2400" b="0" i="0" u="none" strike="noStrike" cap="none">
                <a:solidFill>
                  <a:schemeClr val="lt1"/>
                </a:solidFill>
                <a:latin typeface="Arial"/>
                <a:ea typeface="Arial"/>
                <a:cs typeface="Arial"/>
                <a:sym typeface="Arial"/>
              </a:rPr>
            </a:br>
            <a:r>
              <a:rPr lang="en-NZ" sz="2400" b="0" i="0" u="none" strike="noStrike" cap="none">
                <a:solidFill>
                  <a:schemeClr val="lt1"/>
                </a:solidFill>
                <a:latin typeface="Arial"/>
                <a:ea typeface="Arial"/>
                <a:cs typeface="Arial"/>
                <a:sym typeface="Arial"/>
              </a:rPr>
              <a:t>I help?</a:t>
            </a:r>
            <a:endParaRPr dirty="0"/>
          </a:p>
        </p:txBody>
      </p:sp>
      <p:sp>
        <p:nvSpPr>
          <p:cNvPr id="403" name="Google Shape;403;p13"/>
          <p:cNvSpPr/>
          <p:nvPr/>
        </p:nvSpPr>
        <p:spPr>
          <a:xfrm>
            <a:off x="10177817" y="3086842"/>
            <a:ext cx="1633420" cy="1041195"/>
          </a:xfrm>
          <a:prstGeom prst="rect">
            <a:avLst/>
          </a:prstGeom>
          <a:noFill/>
          <a:ln>
            <a:noFill/>
          </a:ln>
        </p:spPr>
        <p:txBody>
          <a:bodyPr spcFirstLastPara="1" wrap="square" lIns="180000" tIns="180000" rIns="180000" bIns="180000" anchor="t" anchorCtr="0">
            <a:noAutofit/>
          </a:bodyPr>
          <a:lstStyle/>
          <a:p>
            <a:pPr marL="0" marR="0" lvl="1" indent="0" algn="l" rtl="0">
              <a:spcBef>
                <a:spcPts val="0"/>
              </a:spcBef>
              <a:spcAft>
                <a:spcPts val="0"/>
              </a:spcAft>
              <a:buClr>
                <a:schemeClr val="lt1"/>
              </a:buClr>
              <a:buSzPts val="2400"/>
              <a:buFont typeface="Arial"/>
              <a:buNone/>
            </a:pPr>
            <a:r>
              <a:rPr lang="en-NZ" sz="2400" b="0" i="0" u="none" strike="noStrike" cap="none" dirty="0">
                <a:solidFill>
                  <a:schemeClr val="lt1"/>
                </a:solidFill>
                <a:latin typeface="Arial"/>
                <a:ea typeface="Arial"/>
                <a:cs typeface="Arial"/>
                <a:sym typeface="Arial"/>
              </a:rPr>
              <a:t>Yes </a:t>
            </a:r>
            <a:br>
              <a:rPr lang="en-NZ" sz="2400" b="0" i="0" u="none" strike="noStrike" cap="none" dirty="0">
                <a:solidFill>
                  <a:schemeClr val="lt1"/>
                </a:solidFill>
                <a:latin typeface="Arial"/>
                <a:ea typeface="Arial"/>
                <a:cs typeface="Arial"/>
                <a:sym typeface="Arial"/>
              </a:rPr>
            </a:br>
            <a:r>
              <a:rPr lang="en-NZ" sz="2400" b="0" i="0" u="none" strike="noStrike" cap="none" dirty="0">
                <a:solidFill>
                  <a:schemeClr val="lt1"/>
                </a:solidFill>
                <a:latin typeface="Arial"/>
                <a:ea typeface="Arial"/>
                <a:cs typeface="Arial"/>
                <a:sym typeface="Arial"/>
              </a:rPr>
              <a:t>I can! </a:t>
            </a:r>
            <a:endParaRPr dirty="0"/>
          </a:p>
        </p:txBody>
      </p:sp>
      <p:sp>
        <p:nvSpPr>
          <p:cNvPr id="404" name="Google Shape;404;p13"/>
          <p:cNvSpPr txBox="1"/>
          <p:nvPr/>
        </p:nvSpPr>
        <p:spPr>
          <a:xfrm>
            <a:off x="2472523" y="3032833"/>
            <a:ext cx="1633421" cy="1041195"/>
          </a:xfrm>
          <a:prstGeom prst="rect">
            <a:avLst/>
          </a:prstGeom>
          <a:noFill/>
          <a:ln>
            <a:noFill/>
          </a:ln>
        </p:spPr>
        <p:txBody>
          <a:bodyPr spcFirstLastPara="1" wrap="square" lIns="180000" tIns="180000" rIns="180000" bIns="180000" anchor="t" anchorCtr="0">
            <a:noAutofit/>
          </a:bodyPr>
          <a:lstStyle/>
          <a:p>
            <a:pPr marL="0" marR="0" lvl="1" indent="0" algn="l" rtl="0">
              <a:lnSpc>
                <a:spcPct val="100000"/>
              </a:lnSpc>
              <a:spcBef>
                <a:spcPts val="0"/>
              </a:spcBef>
              <a:spcAft>
                <a:spcPts val="0"/>
              </a:spcAft>
              <a:buClr>
                <a:schemeClr val="lt1"/>
              </a:buClr>
              <a:buSzPts val="2400"/>
              <a:buFont typeface="Arial"/>
              <a:buNone/>
            </a:pPr>
            <a:r>
              <a:rPr lang="en-NZ" sz="2400" b="0" i="0" u="none" strike="noStrike" cap="none">
                <a:solidFill>
                  <a:schemeClr val="lt1"/>
                </a:solidFill>
                <a:latin typeface="Arial"/>
                <a:ea typeface="Arial"/>
                <a:cs typeface="Arial"/>
                <a:sym typeface="Arial"/>
              </a:rPr>
              <a:t>What am </a:t>
            </a:r>
            <a:br>
              <a:rPr lang="en-NZ" sz="2400" b="0" i="0" u="none" strike="noStrike" cap="none">
                <a:solidFill>
                  <a:schemeClr val="lt1"/>
                </a:solidFill>
                <a:latin typeface="Arial"/>
                <a:ea typeface="Arial"/>
                <a:cs typeface="Arial"/>
                <a:sym typeface="Arial"/>
              </a:rPr>
            </a:br>
            <a:r>
              <a:rPr lang="en-NZ" sz="2400" b="0" i="0" u="none" strike="noStrike" cap="none">
                <a:solidFill>
                  <a:schemeClr val="lt1"/>
                </a:solidFill>
                <a:latin typeface="Arial"/>
                <a:ea typeface="Arial"/>
                <a:cs typeface="Arial"/>
                <a:sym typeface="Arial"/>
              </a:rPr>
              <a:t>I feeling?</a:t>
            </a:r>
            <a:endParaRPr/>
          </a:p>
        </p:txBody>
      </p:sp>
      <p:pic>
        <p:nvPicPr>
          <p:cNvPr id="19" name="Picture 18">
            <a:extLst>
              <a:ext uri="{FF2B5EF4-FFF2-40B4-BE49-F238E27FC236}">
                <a16:creationId xmlns:a16="http://schemas.microsoft.com/office/drawing/2014/main" id="{1928BFA3-CA1C-D14F-9F61-CC9C009E47AD}"/>
              </a:ext>
            </a:extLst>
          </p:cNvPr>
          <p:cNvPicPr>
            <a:picLocks noChangeAspect="1"/>
          </p:cNvPicPr>
          <p:nvPr/>
        </p:nvPicPr>
        <p:blipFill>
          <a:blip r:embed="rId7"/>
          <a:stretch>
            <a:fillRect/>
          </a:stretch>
        </p:blipFill>
        <p:spPr>
          <a:xfrm>
            <a:off x="457200" y="917073"/>
            <a:ext cx="10058400" cy="1866900"/>
          </a:xfrm>
          <a:prstGeom prst="rect">
            <a:avLst/>
          </a:prstGeom>
        </p:spPr>
      </p:pic>
    </p:spTree>
    <p:extLst>
      <p:ext uri="{BB962C8B-B14F-4D97-AF65-F5344CB8AC3E}">
        <p14:creationId xmlns:p14="http://schemas.microsoft.com/office/powerpoint/2010/main" val="59488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9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9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9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9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0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WLSP Challenges to try.</a:t>
            </a:r>
            <a:endParaRPr lang="en-GB" dirty="0"/>
          </a:p>
        </p:txBody>
      </p:sp>
      <p:pic>
        <p:nvPicPr>
          <p:cNvPr id="6" name="Picture 5"/>
          <p:cNvPicPr>
            <a:picLocks noChangeAspect="1"/>
          </p:cNvPicPr>
          <p:nvPr/>
        </p:nvPicPr>
        <p:blipFill>
          <a:blip r:embed="rId2"/>
          <a:stretch>
            <a:fillRect/>
          </a:stretch>
        </p:blipFill>
        <p:spPr>
          <a:xfrm>
            <a:off x="701749" y="1671781"/>
            <a:ext cx="3415831" cy="4798291"/>
          </a:xfrm>
          <a:prstGeom prst="rect">
            <a:avLst/>
          </a:prstGeom>
        </p:spPr>
      </p:pic>
      <p:pic>
        <p:nvPicPr>
          <p:cNvPr id="7" name="Picture 6"/>
          <p:cNvPicPr>
            <a:picLocks noChangeAspect="1"/>
          </p:cNvPicPr>
          <p:nvPr/>
        </p:nvPicPr>
        <p:blipFill>
          <a:blip r:embed="rId3"/>
          <a:stretch>
            <a:fillRect/>
          </a:stretch>
        </p:blipFill>
        <p:spPr>
          <a:xfrm>
            <a:off x="7373400" y="932656"/>
            <a:ext cx="3778355" cy="5415003"/>
          </a:xfrm>
          <a:prstGeom prst="rect">
            <a:avLst/>
          </a:prstGeom>
        </p:spPr>
      </p:pic>
      <p:sp>
        <p:nvSpPr>
          <p:cNvPr id="4" name="Text Placeholder 3"/>
          <p:cNvSpPr>
            <a:spLocks noGrp="1"/>
          </p:cNvSpPr>
          <p:nvPr>
            <p:ph type="body" idx="2"/>
          </p:nvPr>
        </p:nvSpPr>
        <p:spPr/>
        <p:txBody>
          <a:bodyPr/>
          <a:lstStyle/>
          <a:p>
            <a:endParaRPr lang="en-GB"/>
          </a:p>
        </p:txBody>
      </p:sp>
      <p:sp>
        <p:nvSpPr>
          <p:cNvPr id="5" name="Text Placeholder 4"/>
          <p:cNvSpPr>
            <a:spLocks noGrp="1"/>
          </p:cNvSpPr>
          <p:nvPr>
            <p:ph type="body" idx="3"/>
          </p:nvPr>
        </p:nvSpPr>
        <p:spPr/>
        <p:txBody>
          <a:bodyPr/>
          <a:lstStyle/>
          <a:p>
            <a:endParaRPr lang="en-GB"/>
          </a:p>
        </p:txBody>
      </p:sp>
    </p:spTree>
    <p:extLst>
      <p:ext uri="{BB962C8B-B14F-4D97-AF65-F5344CB8AC3E}">
        <p14:creationId xmlns:p14="http://schemas.microsoft.com/office/powerpoint/2010/main" val="171266462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34</TotalTime>
  <Words>2255</Words>
  <Application>Microsoft Office PowerPoint</Application>
  <PresentationFormat>Widescreen</PresentationFormat>
  <Paragraphs>150</Paragraphs>
  <Slides>12</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Trebuchet MS</vt:lpstr>
      <vt:lpstr>Berlin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WLSP Challenges to try.</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 Jones</dc:creator>
  <cp:lastModifiedBy>Clair Jones</cp:lastModifiedBy>
  <cp:revision>6</cp:revision>
  <dcterms:created xsi:type="dcterms:W3CDTF">2021-01-26T14:19:15Z</dcterms:created>
  <dcterms:modified xsi:type="dcterms:W3CDTF">2021-02-01T11:14:51Z</dcterms:modified>
</cp:coreProperties>
</file>