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1" r:id="rId1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7"/>
              <a:ext cx="4299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7"/>
                  <a:ext cx="2919" cy="2150"/>
                  <a:chOff x="1265" y="815"/>
                  <a:chExt cx="2919" cy="2150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5"/>
                    <a:ext cx="2919" cy="2150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4" y="1503"/>
                    <a:ext cx="1259" cy="2325"/>
                    <a:chOff x="3470" y="1531"/>
                    <a:chExt cx="1259" cy="2325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9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2"/>
                    <a:ext cx="2462" cy="1331"/>
                    <a:chOff x="2864" y="2020"/>
                    <a:chExt cx="2462" cy="1331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0"/>
                      <a:ext cx="1813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0" y="1804"/>
                    <a:ext cx="2478" cy="1064"/>
                    <a:chOff x="2896" y="1832"/>
                    <a:chExt cx="2478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2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1" cy="657"/>
                    <a:chOff x="2958" y="1414"/>
                    <a:chExt cx="2341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2"/>
                    <a:chOff x="2983" y="1269"/>
                    <a:chExt cx="2150" cy="342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2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90"/>
                    <a:ext cx="1879" cy="426"/>
                    <a:chOff x="2938" y="918"/>
                    <a:chExt cx="1879" cy="426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8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2" cy="1333"/>
                    <a:chOff x="-5" y="2196"/>
                    <a:chExt cx="2462" cy="1333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3" cy="34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3"/>
                    <a:chOff x="-52" y="2009"/>
                    <a:chExt cx="2477" cy="1063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6"/>
                    <a:ext cx="2472" cy="927"/>
                    <a:chOff x="-74" y="1814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4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7" y="1563"/>
                    <a:ext cx="2340" cy="656"/>
                    <a:chOff x="23" y="1591"/>
                    <a:chExt cx="2340" cy="656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8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7"/>
                    <a:ext cx="2150" cy="344"/>
                    <a:chOff x="189" y="1445"/>
                    <a:chExt cx="2150" cy="344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2"/>
                    <a:ext cx="1849" cy="553"/>
                    <a:chOff x="616" y="900"/>
                    <a:chExt cx="1849" cy="553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0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90"/>
                    <a:ext cx="1767" cy="742"/>
                    <a:chOff x="911" y="590"/>
                    <a:chExt cx="1767" cy="742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5"/>
                    <a:ext cx="778" cy="1514"/>
                    <a:chOff x="1633" y="103"/>
                    <a:chExt cx="778" cy="1514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3" y="959"/>
                      <a:ext cx="110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0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5" cy="1535"/>
                    <a:chOff x="1935" y="28"/>
                    <a:chExt cx="635" cy="1535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5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6" cy="566"/>
                    <a:chOff x="2822" y="672"/>
                    <a:chExt cx="1846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2" cy="717"/>
                    <a:chOff x="2683" y="445"/>
                    <a:chExt cx="1782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5"/>
                      <a:ext cx="66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39" cy="1520"/>
                    <a:chOff x="2800" y="41"/>
                    <a:chExt cx="639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0" y="182"/>
                      <a:ext cx="570" cy="2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9" y="135"/>
                    <a:ext cx="1016" cy="1463"/>
                    <a:chOff x="2935" y="163"/>
                    <a:chExt cx="1016" cy="1463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2" y="914"/>
                      <a:ext cx="1155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2"/>
                      <a:ext cx="621" cy="42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5" y="4"/>
                    <a:ext cx="241" cy="1448"/>
                    <a:chOff x="2731" y="32"/>
                    <a:chExt cx="241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1"/>
                      <a:ext cx="512" cy="134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4" cy="2449"/>
                    <a:chOff x="943" y="1769"/>
                    <a:chExt cx="1084" cy="2449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2"/>
                    <a:chOff x="1455" y="1936"/>
                    <a:chExt cx="766" cy="2372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8" y="2578"/>
                      <a:ext cx="1595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5"/>
                      <a:ext cx="85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0" y="1961"/>
                    <a:ext cx="460" cy="2329"/>
                    <a:chOff x="1954" y="1989"/>
                    <a:chExt cx="493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1" y="2694"/>
                      <a:ext cx="1711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2" y="3897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5"/>
                    <a:chOff x="3334" y="1717"/>
                    <a:chExt cx="1125" cy="2425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9"/>
                    <a:ext cx="882" cy="2424"/>
                    <a:chOff x="3181" y="1867"/>
                    <a:chExt cx="882" cy="2424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2"/>
                      <a:ext cx="1649" cy="29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4" cy="46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6"/>
                    <a:ext cx="620" cy="2385"/>
                    <a:chOff x="3006" y="1984"/>
                    <a:chExt cx="620" cy="2385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1"/>
                      <a:ext cx="160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3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2"/>
                    <a:ext cx="404" cy="2220"/>
                    <a:chOff x="2819" y="2100"/>
                    <a:chExt cx="404" cy="2220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3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7" cy="2185"/>
                    <a:chOff x="2287" y="2135"/>
                    <a:chExt cx="427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1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GB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3" y="313"/>
                <a:ext cx="5460" cy="3667"/>
                <a:chOff x="73" y="313"/>
                <a:chExt cx="5460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3" y="313"/>
                  <a:ext cx="5460" cy="3667"/>
                  <a:chOff x="73" y="313"/>
                  <a:chExt cx="5460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6"/>
                    <a:ext cx="2568" cy="2047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1"/>
                    <a:ext cx="2017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0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79" y="1529"/>
                  <a:ext cx="443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1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1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35975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976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516C5C4-B2CE-4BFC-A3D2-67BEE0B80C1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4FB8A-1353-4FAC-9F41-AF78AF26A9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5270D-79CB-4334-A939-EEA1A5F3C4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2C299-A450-47DA-BD98-C09CE51C8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BFD53-ABBE-4316-8779-326DF707F0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6F5B1-1367-4D9A-8DA4-019646B34B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5723C-3836-457A-B4C2-A742902FE4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8ECB0-B427-4F6E-831E-B928EC8E14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743BE-AAF4-430E-9B40-7E97DFC3BF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724D6-4B5B-4A33-9369-E38A447A5E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DA6D4-5F75-41B9-A4F5-91EB069313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6CFB2-F677-4C11-B01A-6656A35233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0DD49-2F72-4C22-8EE0-5328B48179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32661-6EAB-42D9-8DC9-DE0BD13BB4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1D908-4388-4B5D-9FB9-58256D3A2E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34820" name="Oval 4"/>
              <p:cNvSpPr>
                <a:spLocks noChangeArrowheads="1"/>
              </p:cNvSpPr>
              <p:nvPr/>
            </p:nvSpPr>
            <p:spPr bwMode="hidden">
              <a:xfrm>
                <a:off x="1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821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34823" name="Oval 7"/>
              <p:cNvSpPr>
                <a:spLocks noChangeArrowheads="1"/>
              </p:cNvSpPr>
              <p:nvPr/>
            </p:nvSpPr>
            <p:spPr bwMode="hidden">
              <a:xfrm>
                <a:off x="-1" y="1"/>
                <a:ext cx="769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824" name="Oval 8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34826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827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34830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34831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34834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7" y="2235"/>
                    <a:ext cx="1720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35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48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34837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38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34840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41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34843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2" y="1634"/>
                    <a:ext cx="1677" cy="33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44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4" y="2036"/>
                    <a:ext cx="900" cy="52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34846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47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34849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50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67"/>
                    <a:ext cx="755" cy="3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34852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6" y="1128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53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4" y="918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34855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57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56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34858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59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34861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62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7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34864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3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65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34867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9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68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34870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71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4"/>
                    <a:ext cx="755" cy="3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34873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74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34876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77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34879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0" y="438"/>
                    <a:ext cx="484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80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0"/>
                    <a:ext cx="260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34882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83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34885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86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34888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2" y="924"/>
                    <a:ext cx="1059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89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34891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0" y="1022"/>
                    <a:ext cx="1232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92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62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34894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33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895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61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sp>
              <p:nvSpPr>
                <p:cNvPr id="34896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34897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GB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34899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2" y="936"/>
                    <a:ext cx="1061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00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69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34902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03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34905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06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34908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09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9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34911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12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4" y="3635"/>
                    <a:ext cx="854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34914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38" y="2692"/>
                    <a:ext cx="171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15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0" y="3897"/>
                    <a:ext cx="917" cy="47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34917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18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34920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9"/>
                    <a:ext cx="1649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21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3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34923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9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24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1" y="3744"/>
                    <a:ext cx="860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34926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8" y="2711"/>
                    <a:ext cx="1469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27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30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34929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2" y="2759"/>
                    <a:ext cx="1435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  <p:sp>
                <p:nvSpPr>
                  <p:cNvPr id="34930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0" y="3786"/>
                    <a:ext cx="770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</p:grpSp>
          <p:sp>
            <p:nvSpPr>
              <p:cNvPr id="34931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2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3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4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6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5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1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6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7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8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39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0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9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1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2" cy="32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2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3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4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8" cy="90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5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6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7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8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49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50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51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952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4955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956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957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B89105D-8BBE-4E56-9B49-50141A797F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vishnumandir.com/image/prahlad.jpg&amp;imgrefurl=http://www.vishnumandir.com/htm/fest-holica.htm&amp;h=200&amp;w=170&amp;sz=6&amp;tbnid=M6YXrbMk5FkJ:&amp;tbnh=99&amp;tbnw=84&amp;hl=en&amp;start=3&amp;prev=/images?q=Prahlad&amp;hl=en&amp;lr=&amp;ie=UTF-8&amp;rls=GGLD,GGLD:2004-44,GGLD:en&amp;sa=N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m/imgres?imgurl=http://www.vishnumandir.com/image/prahlad.jpg&amp;imgrefurl=http://www.vishnumandir.com/htm/fest-holica.htm&amp;h=200&amp;w=170&amp;sz=6&amp;tbnid=M6YXrbMk5FkJ:&amp;tbnh=99&amp;tbnw=84&amp;hl=en&amp;start=3&amp;prev=/images?q=Prahlad&amp;hl=en&amp;lr=&amp;ie=UTF-8&amp;rls=GGLD,GGLD:2004-44,GGLD:en&amp;sa=G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jpeg"/><Relationship Id="rId4" Type="http://schemas.openxmlformats.org/officeDocument/2006/relationships/hyperlink" Target="http://images.google.com/imgres?imgurl=http://www.urday.com/images/hiranyakashyapu.jpg&amp;imgrefurl=http://www.urday.com/prahlad.htm&amp;h=169&amp;w=150&amp;sz=8&amp;tbnid=Lf8YZEQ83PQJ:&amp;tbnh=94&amp;tbnw=83&amp;hl=en&amp;start=4&amp;prev=/images?q=Prahlad&amp;hl=en&amp;lr=&amp;ie=UTF-8&amp;rls=GGLD,GGLD:2004-44,GGLD:en&amp;sa=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holifestival.org/gifs/holika-prahlad.jpg&amp;imgrefurl=http://www.holifestival.org/legend-holika-prahlad.html&amp;h=179&amp;w=235&amp;sz=8&amp;tbnid=oT-tc6TkX3EJ:&amp;tbnh=79&amp;tbnw=104&amp;hl=en&amp;start=28&amp;prev=/images?q=Prahlad&amp;start=20&amp;hl=en&amp;lr=&amp;ie=UTF-8&amp;rls=GGLD,GGLD:2004-44,GGLD:en&amp;sa=N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google.com/imgres?imgurl=http://tanmaypics29.tripod.com/Holi2005/Holi_2.jpg&amp;imgrefurl=http://tanmaypics29.tripod.com/Holi2005/&amp;h=1024&amp;w=768&amp;sz=60&amp;tbnid=YejtRrw4AzUJ:&amp;tbnh=150&amp;tbnw=112&amp;hl=en&amp;start=165&amp;prev=/images?q=holi&amp;start=160&amp;hl=en&amp;lr=&amp;ie=UTF-8&amp;rls=GGLD,GGLD:2004-44,GGLD:en&amp;sa=N" TargetMode="Externa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images.google.com/imgres?imgurl=http://themanipurpage.tripod.com/images/holi.jpg&amp;imgrefurl=http://themanipurpage.tripod.com/images/yaosang.html&amp;h=287&amp;w=419&amp;sz=33&amp;tbnid=7AIiH2SfirUJ:&amp;tbnh=83&amp;tbnw=122&amp;hl=en&amp;start=159&amp;prev=/images?q=holi&amp;start=140&amp;hl=en&amp;lr=&amp;ie=UTF-8&amp;rls=GGLD,GGLD:2004-44,GGLD:en&amp;sa=N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bowdoin.edu/~ndenzey/re101/hinduism/holi2.jpg&amp;imgrefurl=http://o3.indiatimes.com/garys&amp;h=1077&amp;w=1415&amp;sz=243&amp;tbnid=sk6Ftfq3UngJ:&amp;tbnh=114&amp;tbnw=150&amp;hl=en&amp;start=179&amp;prev=/images?q=holi&amp;start=160&amp;hl=en&amp;lr=&amp;ie=UTF-8&amp;rls=GGLD,GGLD:2004-44,GGLD:en&amp;sa=N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h86n39/articles/z4qqy9q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pPr algn="ctr" eaLnBrk="1" hangingPunct="1"/>
            <a:r>
              <a:rPr lang="en-GB" sz="9600" b="1" dirty="0" err="1" smtClean="0">
                <a:solidFill>
                  <a:schemeClr val="tx1"/>
                </a:solidFill>
                <a:latin typeface="Comic Sans MS" pitchFamily="66" charset="0"/>
              </a:rPr>
              <a:t>Holi</a:t>
            </a:r>
            <a:endParaRPr lang="en-GB" sz="96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sz="quarter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dirty="0" smtClean="0">
                <a:latin typeface="Comic Sans MS" pitchFamily="66" charset="0"/>
              </a:rPr>
              <a:t>A Hindu Festival of </a:t>
            </a:r>
            <a:r>
              <a:rPr lang="en-GB" dirty="0" smtClean="0">
                <a:latin typeface="Comic Sans MS" pitchFamily="66" charset="0"/>
              </a:rPr>
              <a:t>colours</a:t>
            </a:r>
            <a:endParaRPr lang="en-GB" dirty="0">
              <a:latin typeface="Comic Sans MS" pitchFamily="66" charset="0"/>
            </a:endParaRPr>
          </a:p>
          <a:p>
            <a:pPr eaLnBrk="1" hangingPunct="1"/>
            <a:r>
              <a:rPr lang="en-GB" dirty="0" smtClean="0">
                <a:latin typeface="Comic Sans MS" pitchFamily="66" charset="0"/>
              </a:rPr>
              <a:t>HOH-LI</a:t>
            </a:r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What is </a:t>
            </a:r>
            <a:r>
              <a:rPr lang="en-GB" b="1" dirty="0" err="1" smtClean="0">
                <a:solidFill>
                  <a:schemeClr val="tx1"/>
                </a:solidFill>
                <a:latin typeface="Comic Sans MS" pitchFamily="66" charset="0"/>
              </a:rPr>
              <a:t>Holi</a:t>
            </a:r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2800" dirty="0" smtClean="0">
                <a:latin typeface="Comic Sans MS" pitchFamily="66" charset="0"/>
              </a:rPr>
              <a:t>Holi is a Hindu festival held in the spring celebrated mostly in India, but also in many places around the world.</a:t>
            </a:r>
          </a:p>
          <a:p>
            <a:pPr eaLnBrk="1" hangingPunct="1"/>
            <a:endParaRPr lang="en-GB" sz="2800" dirty="0" smtClean="0">
              <a:latin typeface="Comic Sans MS" pitchFamily="66" charset="0"/>
            </a:endParaRPr>
          </a:p>
          <a:p>
            <a:pPr eaLnBrk="1" hangingPunct="1"/>
            <a:r>
              <a:rPr lang="en-GB" sz="2800" dirty="0" smtClean="0">
                <a:latin typeface="Comic Sans MS" pitchFamily="66" charset="0"/>
              </a:rPr>
              <a:t>It’s a time when people remember how good triumphed over evil.</a:t>
            </a:r>
          </a:p>
          <a:p>
            <a:pPr eaLnBrk="1" hangingPunct="1"/>
            <a:endParaRPr lang="en-GB" sz="2800" dirty="0" smtClean="0">
              <a:latin typeface="Comic Sans MS" pitchFamily="66" charset="0"/>
            </a:endParaRPr>
          </a:p>
          <a:p>
            <a:pPr eaLnBrk="1" hangingPunct="1"/>
            <a:r>
              <a:rPr lang="en-GB" sz="2800" dirty="0" smtClean="0">
                <a:latin typeface="Comic Sans MS" pitchFamily="66" charset="0"/>
              </a:rPr>
              <a:t>It takes place in March or April</a:t>
            </a:r>
            <a:r>
              <a:rPr lang="en-GB" sz="2800" dirty="0" smtClean="0">
                <a:latin typeface="Comic Sans MS" pitchFamily="66" charset="0"/>
              </a:rPr>
              <a:t>.  This year it is the 28</a:t>
            </a:r>
            <a:r>
              <a:rPr lang="en-GB" sz="2800" baseline="30000" dirty="0" smtClean="0">
                <a:latin typeface="Comic Sans MS" pitchFamily="66" charset="0"/>
              </a:rPr>
              <a:t>th</a:t>
            </a:r>
            <a:r>
              <a:rPr lang="en-GB" sz="2800" dirty="0" smtClean="0">
                <a:latin typeface="Comic Sans MS" pitchFamily="66" charset="0"/>
              </a:rPr>
              <a:t>- 29</a:t>
            </a:r>
            <a:r>
              <a:rPr lang="en-GB" sz="2800" baseline="30000" dirty="0" smtClean="0">
                <a:latin typeface="Comic Sans MS" pitchFamily="66" charset="0"/>
              </a:rPr>
              <a:t>th</a:t>
            </a:r>
            <a:r>
              <a:rPr lang="en-GB" sz="2800" dirty="0" smtClean="0">
                <a:latin typeface="Comic Sans MS" pitchFamily="66" charset="0"/>
              </a:rPr>
              <a:t> March.  </a:t>
            </a:r>
            <a:endParaRPr lang="en-GB" sz="28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The story of </a:t>
            </a:r>
            <a:r>
              <a:rPr lang="en-GB" b="1" dirty="0" err="1" smtClean="0">
                <a:solidFill>
                  <a:schemeClr val="tx1"/>
                </a:solidFill>
                <a:latin typeface="Comic Sans MS" pitchFamily="66" charset="0"/>
              </a:rPr>
              <a:t>Holi</a:t>
            </a:r>
            <a:endParaRPr lang="en-GB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892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4313"/>
            <a:ext cx="3810000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A long time ago, in India, there was a king called </a:t>
            </a:r>
            <a:r>
              <a:rPr lang="en-GB" sz="2400" dirty="0" err="1" smtClean="0">
                <a:latin typeface="Comic Sans MS" pitchFamily="66" charset="0"/>
              </a:rPr>
              <a:t>Hiranyakashup</a:t>
            </a:r>
            <a:r>
              <a:rPr lang="en-GB" sz="2400" dirty="0" smtClean="0">
                <a:latin typeface="Comic Sans MS" pitchFamily="66" charset="0"/>
              </a:rPr>
              <a:t> who had a son called </a:t>
            </a:r>
            <a:r>
              <a:rPr lang="en-GB" sz="2400" dirty="0" err="1" smtClean="0">
                <a:latin typeface="Comic Sans MS" pitchFamily="66" charset="0"/>
              </a:rPr>
              <a:t>Prahlad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dirty="0" smtClean="0">
                <a:latin typeface="Comic Sans MS" pitchFamily="66" charset="0"/>
              </a:rPr>
              <a:t>The king wanted everyone to think of him as God and to worship him. As </a:t>
            </a:r>
            <a:r>
              <a:rPr lang="en-GB" sz="2400" dirty="0" err="1" smtClean="0">
                <a:latin typeface="Comic Sans MS" pitchFamily="66" charset="0"/>
              </a:rPr>
              <a:t>Prahlad</a:t>
            </a:r>
            <a:r>
              <a:rPr lang="en-GB" sz="2400" dirty="0" smtClean="0">
                <a:latin typeface="Comic Sans MS" pitchFamily="66" charset="0"/>
              </a:rPr>
              <a:t> grew up he realised that this was not true and refused to worship his father. He worshipped Vishnu, a real God.</a:t>
            </a:r>
          </a:p>
        </p:txBody>
      </p:sp>
      <p:pic>
        <p:nvPicPr>
          <p:cNvPr id="6148" name="Picture 12" descr="holiking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588125" y="1484313"/>
            <a:ext cx="1795463" cy="4114800"/>
          </a:xfrm>
        </p:spPr>
      </p:pic>
      <p:pic>
        <p:nvPicPr>
          <p:cNvPr id="6149" name="Picture 14" descr="prahla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4652963"/>
            <a:ext cx="8001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9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389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89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2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2" name="Picture 14" descr="prahlad">
            <a:hlinkClick r:id="rId2"/>
          </p:cNvPr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/>
          <a:stretch>
            <a:fillRect/>
          </a:stretch>
        </p:blipFill>
        <p:spPr>
          <a:xfrm>
            <a:off x="2190750" y="3567112"/>
            <a:ext cx="800100" cy="942975"/>
          </a:xfrm>
        </p:spPr>
      </p:pic>
      <p:sp>
        <p:nvSpPr>
          <p:cNvPr id="43020" name="Rectangle 12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836613"/>
            <a:ext cx="3810000" cy="57626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>
                <a:latin typeface="Comic Sans MS" pitchFamily="66" charset="0"/>
              </a:rPr>
              <a:t>   </a:t>
            </a:r>
            <a:r>
              <a:rPr lang="en-GB" sz="2800" dirty="0" err="1" smtClean="0">
                <a:latin typeface="Comic Sans MS" pitchFamily="66" charset="0"/>
              </a:rPr>
              <a:t>Hiranyakashup</a:t>
            </a:r>
            <a:r>
              <a:rPr lang="en-GB" sz="2800" dirty="0" smtClean="0">
                <a:latin typeface="Comic Sans MS" pitchFamily="66" charset="0"/>
              </a:rPr>
              <a:t> was very angry and punished his son. However </a:t>
            </a:r>
            <a:r>
              <a:rPr lang="en-GB" sz="2800" dirty="0" err="1" smtClean="0">
                <a:latin typeface="Comic Sans MS" pitchFamily="66" charset="0"/>
              </a:rPr>
              <a:t>Prahlad</a:t>
            </a:r>
            <a:r>
              <a:rPr lang="en-GB" sz="2800" dirty="0" smtClean="0">
                <a:latin typeface="Comic Sans MS" pitchFamily="66" charset="0"/>
              </a:rPr>
              <a:t> still refused to worship him and so the king decided that his son must die. The king tried many different ways to kill </a:t>
            </a:r>
            <a:r>
              <a:rPr lang="en-GB" sz="2800" dirty="0" err="1" smtClean="0">
                <a:latin typeface="Comic Sans MS" pitchFamily="66" charset="0"/>
              </a:rPr>
              <a:t>Prahlad</a:t>
            </a:r>
            <a:r>
              <a:rPr lang="en-GB" sz="2800" dirty="0" smtClean="0">
                <a:latin typeface="Comic Sans MS" pitchFamily="66" charset="0"/>
              </a:rPr>
              <a:t>.</a:t>
            </a:r>
          </a:p>
        </p:txBody>
      </p:sp>
      <p:pic>
        <p:nvPicPr>
          <p:cNvPr id="43024" name="Picture 16" descr="hiranyakashyapu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765175"/>
            <a:ext cx="228917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sz="2400" dirty="0" smtClean="0">
                <a:latin typeface="Comic Sans MS" pitchFamily="66" charset="0"/>
              </a:rPr>
              <a:t>He was put in a pit full of snakes, he was beaten by soldiers and he was trampled by elephants, but each time he prayed to Vishnu and he was saved.</a:t>
            </a:r>
          </a:p>
        </p:txBody>
      </p:sp>
      <p:pic>
        <p:nvPicPr>
          <p:cNvPr id="47111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835150" y="4149725"/>
            <a:ext cx="1439863" cy="1368425"/>
          </a:xfrm>
          <a:noFill/>
        </p:spPr>
      </p:pic>
      <p:pic>
        <p:nvPicPr>
          <p:cNvPr id="471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4437063"/>
            <a:ext cx="13335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333375"/>
            <a:ext cx="3810000" cy="57626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n-GB" sz="2800" dirty="0" smtClean="0">
                <a:latin typeface="Comic Sans MS" pitchFamily="66" charset="0"/>
              </a:rPr>
              <a:t>The king’s sister, </a:t>
            </a:r>
            <a:r>
              <a:rPr lang="en-GB" sz="2800" dirty="0" err="1" smtClean="0">
                <a:latin typeface="Comic Sans MS" pitchFamily="66" charset="0"/>
              </a:rPr>
              <a:t>Holika</a:t>
            </a:r>
            <a:r>
              <a:rPr lang="en-GB" sz="2800" dirty="0" smtClean="0">
                <a:latin typeface="Comic Sans MS" pitchFamily="66" charset="0"/>
              </a:rPr>
              <a:t>, agreed to help the king. She was thought to have magical powers which made her fireproof. </a:t>
            </a:r>
            <a:r>
              <a:rPr lang="en-GB" sz="2800" dirty="0" err="1" smtClean="0">
                <a:latin typeface="Comic Sans MS" pitchFamily="66" charset="0"/>
              </a:rPr>
              <a:t>Holika</a:t>
            </a:r>
            <a:r>
              <a:rPr lang="en-GB" sz="2800" dirty="0" smtClean="0">
                <a:latin typeface="Comic Sans MS" pitchFamily="66" charset="0"/>
              </a:rPr>
              <a:t> took </a:t>
            </a:r>
            <a:r>
              <a:rPr lang="en-GB" sz="2800" dirty="0" err="1" smtClean="0">
                <a:latin typeface="Comic Sans MS" pitchFamily="66" charset="0"/>
              </a:rPr>
              <a:t>Prahlad</a:t>
            </a:r>
            <a:r>
              <a:rPr lang="en-GB" sz="2800" dirty="0" smtClean="0">
                <a:latin typeface="Comic Sans MS" pitchFamily="66" charset="0"/>
              </a:rPr>
              <a:t> to the top of a bonfire and the bonfire was lit. </a:t>
            </a:r>
            <a:r>
              <a:rPr lang="en-GB" sz="2800" dirty="0" err="1" smtClean="0">
                <a:latin typeface="Comic Sans MS" pitchFamily="66" charset="0"/>
              </a:rPr>
              <a:t>Holika</a:t>
            </a:r>
            <a:r>
              <a:rPr lang="en-GB" sz="2800" dirty="0" smtClean="0">
                <a:latin typeface="Comic Sans MS" pitchFamily="66" charset="0"/>
              </a:rPr>
              <a:t> expected </a:t>
            </a:r>
            <a:r>
              <a:rPr lang="en-GB" sz="2800" dirty="0" err="1" smtClean="0">
                <a:latin typeface="Comic Sans MS" pitchFamily="66" charset="0"/>
              </a:rPr>
              <a:t>Prahlad</a:t>
            </a:r>
            <a:r>
              <a:rPr lang="en-GB" sz="2800" dirty="0" smtClean="0">
                <a:latin typeface="Comic Sans MS" pitchFamily="66" charset="0"/>
              </a:rPr>
              <a:t> to die. Instead, it was </a:t>
            </a:r>
            <a:r>
              <a:rPr lang="en-GB" sz="2800" dirty="0" err="1" smtClean="0">
                <a:latin typeface="Comic Sans MS" pitchFamily="66" charset="0"/>
              </a:rPr>
              <a:t>Holika</a:t>
            </a:r>
            <a:r>
              <a:rPr lang="en-GB" sz="2800" dirty="0" smtClean="0">
                <a:latin typeface="Comic Sans MS" pitchFamily="66" charset="0"/>
              </a:rPr>
              <a:t> who died and again </a:t>
            </a:r>
            <a:r>
              <a:rPr lang="en-GB" sz="2800" dirty="0" err="1" smtClean="0">
                <a:latin typeface="Comic Sans MS" pitchFamily="66" charset="0"/>
              </a:rPr>
              <a:t>Prahlad</a:t>
            </a:r>
            <a:r>
              <a:rPr lang="en-GB" sz="2800" dirty="0" smtClean="0">
                <a:latin typeface="Comic Sans MS" pitchFamily="66" charset="0"/>
              </a:rPr>
              <a:t> was saved.</a:t>
            </a:r>
          </a:p>
        </p:txBody>
      </p:sp>
      <p:pic>
        <p:nvPicPr>
          <p:cNvPr id="49159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64163" y="2133600"/>
            <a:ext cx="1878012" cy="3716338"/>
          </a:xfrm>
          <a:noFill/>
        </p:spPr>
      </p:pic>
      <p:pic>
        <p:nvPicPr>
          <p:cNvPr id="49161" name="Picture 9" descr="holika-prahla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0"/>
            <a:ext cx="32766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dirty="0" err="1" smtClean="0">
                <a:latin typeface="Comic Sans MS" pitchFamily="66" charset="0"/>
              </a:rPr>
              <a:t>Prahlad</a:t>
            </a:r>
            <a:r>
              <a:rPr lang="en-GB" sz="2400" dirty="0" smtClean="0">
                <a:latin typeface="Comic Sans MS" pitchFamily="66" charset="0"/>
              </a:rPr>
              <a:t> felt sorry for </a:t>
            </a:r>
            <a:r>
              <a:rPr lang="en-GB" sz="2400" dirty="0" err="1" smtClean="0">
                <a:latin typeface="Comic Sans MS" pitchFamily="66" charset="0"/>
              </a:rPr>
              <a:t>Holika</a:t>
            </a:r>
            <a:r>
              <a:rPr lang="en-GB" sz="2400" dirty="0" smtClean="0">
                <a:latin typeface="Comic Sans MS" pitchFamily="66" charset="0"/>
              </a:rPr>
              <a:t> and promised to name the festival after her.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dirty="0" smtClean="0">
                <a:latin typeface="Comic Sans MS" pitchFamily="66" charset="0"/>
              </a:rPr>
              <a:t>Every year, at the time of </a:t>
            </a:r>
            <a:r>
              <a:rPr lang="en-GB" sz="2400" dirty="0" err="1" smtClean="0">
                <a:latin typeface="Comic Sans MS" pitchFamily="66" charset="0"/>
              </a:rPr>
              <a:t>Holi</a:t>
            </a:r>
            <a:r>
              <a:rPr lang="en-GB" sz="2400" dirty="0" smtClean="0">
                <a:latin typeface="Comic Sans MS" pitchFamily="66" charset="0"/>
              </a:rPr>
              <a:t>, Hindus light bonfires to remind them of this time when good triumphed over evil.</a:t>
            </a:r>
          </a:p>
        </p:txBody>
      </p:sp>
      <p:pic>
        <p:nvPicPr>
          <p:cNvPr id="51210" name="Picture 10" descr="Holi_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404813"/>
            <a:ext cx="252571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462088"/>
          </a:xfrm>
        </p:spPr>
        <p:txBody>
          <a:bodyPr/>
          <a:lstStyle/>
          <a:p>
            <a:pPr eaLnBrk="1" hangingPunct="1"/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How do Hindus </a:t>
            </a:r>
            <a:b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celebrate </a:t>
            </a:r>
            <a:r>
              <a:rPr lang="en-GB" b="1" dirty="0" err="1" smtClean="0">
                <a:solidFill>
                  <a:schemeClr val="tx1"/>
                </a:solidFill>
                <a:latin typeface="Comic Sans MS" pitchFamily="66" charset="0"/>
              </a:rPr>
              <a:t>Holi</a:t>
            </a:r>
            <a:r>
              <a:rPr lang="en-GB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Comic Sans MS" pitchFamily="66" charset="0"/>
              </a:rPr>
              <a:t>Last year’s rubbish is burned so that people can make new beginnings.</a:t>
            </a:r>
          </a:p>
        </p:txBody>
      </p:sp>
      <p:pic>
        <p:nvPicPr>
          <p:cNvPr id="53253" name="Picture 5" descr="holifi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4005064"/>
            <a:ext cx="1362575" cy="2060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14282" y="4143380"/>
            <a:ext cx="5600712" cy="130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tabLst/>
              <a:defRPr/>
            </a:pPr>
            <a:r>
              <a:rPr kumimoji="0" lang="en-GB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Festival processions and dancing take place.</a:t>
            </a: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32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 build="p"/>
      <p:bldP spid="5" grpId="0" build="p" rev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765175"/>
            <a:ext cx="5600712" cy="1306503"/>
          </a:xfrm>
        </p:spPr>
        <p:txBody>
          <a:bodyPr/>
          <a:lstStyle/>
          <a:p>
            <a:pPr eaLnBrk="1" hangingPunct="1"/>
            <a:r>
              <a:rPr lang="en-GB" dirty="0" smtClean="0">
                <a:latin typeface="Comic Sans MS" pitchFamily="66" charset="0"/>
              </a:rPr>
              <a:t>Festival processions and dancing take place.</a:t>
            </a:r>
          </a:p>
        </p:txBody>
      </p:sp>
      <p:pic>
        <p:nvPicPr>
          <p:cNvPr id="12291" name="Picture 5" descr="spr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565400"/>
            <a:ext cx="25209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7" descr="vasanta utsa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565400"/>
            <a:ext cx="259238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9" descr="holi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4437063"/>
            <a:ext cx="2447925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 rev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476250"/>
            <a:ext cx="5672150" cy="56197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Hindus also celebrate another story about a boy called Krishna. He used to play tricks on maids like throwing paint at them.</a:t>
            </a:r>
          </a:p>
        </p:txBody>
      </p:sp>
      <p:pic>
        <p:nvPicPr>
          <p:cNvPr id="13315" name="Picture 5" descr=" Krishna's Holi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214686"/>
            <a:ext cx="3743325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3500438"/>
            <a:ext cx="7772400" cy="25955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Comic Sans MS" pitchFamily="66" charset="0"/>
              </a:rPr>
              <a:t>People throw coloured water or paint at passers by.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Comic Sans MS" pitchFamily="66" charset="0"/>
              </a:rPr>
              <a:t> People are allowed to be rude to those they normally respect. For instance, pupils may throw things at teachers!!!</a:t>
            </a:r>
          </a:p>
        </p:txBody>
      </p:sp>
      <p:pic>
        <p:nvPicPr>
          <p:cNvPr id="14339" name="Picture 4" descr="holi-0325_m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333375"/>
            <a:ext cx="238125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holi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404813"/>
            <a:ext cx="3241675" cy="246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smtClean="0"/>
              <a:t>Children celebrating Holi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08551" name="Picture 7" descr="95238-050-C1D9D0F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2" y="1651794"/>
            <a:ext cx="8181975" cy="477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45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https://www.bbc.co.uk/bitesize/topics/zh86n39/articles/z4qqy9q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Tasks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1556792"/>
            <a:ext cx="3084170" cy="44561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1542177"/>
            <a:ext cx="4889373" cy="465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7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reworks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Fireworks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irework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</TotalTime>
  <Words>399</Words>
  <Application>Microsoft Office PowerPoint</Application>
  <PresentationFormat>On-screen Show (4:3)</PresentationFormat>
  <Paragraphs>28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 Black</vt:lpstr>
      <vt:lpstr>Comic Sans MS</vt:lpstr>
      <vt:lpstr>Times New Roman</vt:lpstr>
      <vt:lpstr>Fireworks</vt:lpstr>
      <vt:lpstr>Holi</vt:lpstr>
      <vt:lpstr>What is Holi?</vt:lpstr>
      <vt:lpstr>The story of Holi</vt:lpstr>
      <vt:lpstr>PowerPoint Presentation</vt:lpstr>
      <vt:lpstr>PowerPoint Presentation</vt:lpstr>
      <vt:lpstr>PowerPoint Presentation</vt:lpstr>
      <vt:lpstr>PowerPoint Presentation</vt:lpstr>
      <vt:lpstr>How do Hindus  celebrate Holi?</vt:lpstr>
      <vt:lpstr>PowerPoint Presentation</vt:lpstr>
      <vt:lpstr>PowerPoint Presentation</vt:lpstr>
      <vt:lpstr>PowerPoint Presentation</vt:lpstr>
      <vt:lpstr>Children celebrating Holi</vt:lpstr>
      <vt:lpstr>More Information</vt:lpstr>
      <vt:lpstr>Today’s Tasks</vt:lpstr>
    </vt:vector>
  </TitlesOfParts>
  <Company>Westlands Community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Holi</dc:title>
  <dc:creator>Lisa Daymond</dc:creator>
  <cp:lastModifiedBy>Clair Jones</cp:lastModifiedBy>
  <cp:revision>33</cp:revision>
  <dcterms:created xsi:type="dcterms:W3CDTF">2005-06-11T19:21:49Z</dcterms:created>
  <dcterms:modified xsi:type="dcterms:W3CDTF">2021-02-09T14:40:02Z</dcterms:modified>
</cp:coreProperties>
</file>