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handoutMasterIdLst>
    <p:handoutMasterId r:id="rId19"/>
  </p:handoutMasterIdLst>
  <p:sldIdLst>
    <p:sldId id="256" r:id="rId2"/>
    <p:sldId id="285" r:id="rId3"/>
    <p:sldId id="281" r:id="rId4"/>
    <p:sldId id="257" r:id="rId5"/>
    <p:sldId id="286" r:id="rId6"/>
    <p:sldId id="276" r:id="rId7"/>
    <p:sldId id="287" r:id="rId8"/>
    <p:sldId id="260" r:id="rId9"/>
    <p:sldId id="261" r:id="rId10"/>
    <p:sldId id="264" r:id="rId11"/>
    <p:sldId id="274" r:id="rId12"/>
    <p:sldId id="265" r:id="rId13"/>
    <p:sldId id="273" r:id="rId14"/>
    <p:sldId id="267" r:id="rId15"/>
    <p:sldId id="268" r:id="rId16"/>
    <p:sldId id="284" r:id="rId17"/>
    <p:sldId id="269" r:id="rId18"/>
  </p:sldIdLst>
  <p:sldSz cx="9144000" cy="6858000" type="screen4x3"/>
  <p:notesSz cx="6888163" cy="100203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3" d="100"/>
          <a:sy n="83" d="100"/>
        </p:scale>
        <p:origin x="1450" y="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951FC8A-DD8D-442C-B1CD-3E272391A1D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1"/>
            <a:ext cx="2984549" cy="502095"/>
          </a:xfrm>
          <a:prstGeom prst="rect">
            <a:avLst/>
          </a:prstGeom>
        </p:spPr>
        <p:txBody>
          <a:bodyPr vert="horz" lIns="98975" tIns="49487" rIns="98975" bIns="49487" rtlCol="0"/>
          <a:lstStyle>
            <a:lvl1pPr algn="l">
              <a:defRPr sz="1300"/>
            </a:lvl1pPr>
          </a:lstStyle>
          <a:p>
            <a:endParaRPr lang="en-GB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F8AC583-32D1-425E-BA77-441378AAB9E4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902003" y="1"/>
            <a:ext cx="2984549" cy="502095"/>
          </a:xfrm>
          <a:prstGeom prst="rect">
            <a:avLst/>
          </a:prstGeom>
        </p:spPr>
        <p:txBody>
          <a:bodyPr vert="horz" lIns="98975" tIns="49487" rIns="98975" bIns="49487" rtlCol="0"/>
          <a:lstStyle>
            <a:lvl1pPr algn="r">
              <a:defRPr sz="1300"/>
            </a:lvl1pPr>
          </a:lstStyle>
          <a:p>
            <a:fld id="{9BC6C0F8-15AE-423A-9B35-5CDF4C02C7BF}" type="datetimeFigureOut">
              <a:rPr lang="en-GB" smtClean="0"/>
              <a:t>18/09/2025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1124FBB-1AB0-4A78-B71E-8311586C3AE5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518206"/>
            <a:ext cx="2984549" cy="502094"/>
          </a:xfrm>
          <a:prstGeom prst="rect">
            <a:avLst/>
          </a:prstGeom>
        </p:spPr>
        <p:txBody>
          <a:bodyPr vert="horz" lIns="98975" tIns="49487" rIns="98975" bIns="49487" rtlCol="0" anchor="b"/>
          <a:lstStyle>
            <a:lvl1pPr algn="l">
              <a:defRPr sz="1300"/>
            </a:lvl1pPr>
          </a:lstStyle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BC7DE5F-12DA-4A77-95DD-20C82FD3807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902003" y="9518206"/>
            <a:ext cx="2984549" cy="502094"/>
          </a:xfrm>
          <a:prstGeom prst="rect">
            <a:avLst/>
          </a:prstGeom>
        </p:spPr>
        <p:txBody>
          <a:bodyPr vert="horz" lIns="98975" tIns="49487" rIns="98975" bIns="49487" rtlCol="0" anchor="b"/>
          <a:lstStyle>
            <a:lvl1pPr algn="r">
              <a:defRPr sz="1300"/>
            </a:lvl1pPr>
          </a:lstStyle>
          <a:p>
            <a:fld id="{39A157E7-EFF6-49DD-BA62-45FF6F355F5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5460508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8D3F0-8981-42CC-A65C-EEDFE23116D9}" type="datetimeFigureOut">
              <a:rPr lang="en-GB" smtClean="0"/>
              <a:t>18/09/2025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2528F-CB0D-49A0-B899-4C5A3C74253A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8D3F0-8981-42CC-A65C-EEDFE23116D9}" type="datetimeFigureOut">
              <a:rPr lang="en-GB" smtClean="0"/>
              <a:t>18/09/2025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2528F-CB0D-49A0-B899-4C5A3C74253A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8D3F0-8981-42CC-A65C-EEDFE23116D9}" type="datetimeFigureOut">
              <a:rPr lang="en-GB" smtClean="0"/>
              <a:t>18/09/2025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2528F-CB0D-49A0-B899-4C5A3C74253A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8D3F0-8981-42CC-A65C-EEDFE23116D9}" type="datetimeFigureOut">
              <a:rPr lang="en-GB" smtClean="0"/>
              <a:t>18/09/2025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2528F-CB0D-49A0-B899-4C5A3C74253A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8D3F0-8981-42CC-A65C-EEDFE23116D9}" type="datetimeFigureOut">
              <a:rPr lang="en-GB" smtClean="0"/>
              <a:t>18/09/2025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2528F-CB0D-49A0-B899-4C5A3C74253A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8D3F0-8981-42CC-A65C-EEDFE23116D9}" type="datetimeFigureOut">
              <a:rPr lang="en-GB" smtClean="0"/>
              <a:t>18/09/2025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2528F-CB0D-49A0-B899-4C5A3C74253A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8D3F0-8981-42CC-A65C-EEDFE23116D9}" type="datetimeFigureOut">
              <a:rPr lang="en-GB" smtClean="0"/>
              <a:t>18/09/2025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2528F-CB0D-49A0-B899-4C5A3C74253A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8D3F0-8981-42CC-A65C-EEDFE23116D9}" type="datetimeFigureOut">
              <a:rPr lang="en-GB" smtClean="0"/>
              <a:t>18/09/2025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2528F-CB0D-49A0-B899-4C5A3C74253A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8D3F0-8981-42CC-A65C-EEDFE23116D9}" type="datetimeFigureOut">
              <a:rPr lang="en-GB" smtClean="0"/>
              <a:t>18/09/2025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2528F-CB0D-49A0-B899-4C5A3C74253A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8D3F0-8981-42CC-A65C-EEDFE23116D9}" type="datetimeFigureOut">
              <a:rPr lang="en-GB" smtClean="0"/>
              <a:t>18/09/2025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2528F-CB0D-49A0-B899-4C5A3C74253A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8D3F0-8981-42CC-A65C-EEDFE23116D9}" type="datetimeFigureOut">
              <a:rPr lang="en-GB" smtClean="0"/>
              <a:t>18/09/2025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2528F-CB0D-49A0-B899-4C5A3C74253A}" type="slidenum">
              <a:rPr lang="en-GB" smtClean="0"/>
              <a:t>‹#›</a:t>
            </a:fld>
            <a:endParaRPr lang="en-GB" dirty="0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C4B8D3F0-8981-42CC-A65C-EEDFE23116D9}" type="datetimeFigureOut">
              <a:rPr lang="en-GB" smtClean="0"/>
              <a:t>18/09/2025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8702528F-CB0D-49A0-B899-4C5A3C74253A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620688"/>
            <a:ext cx="7772400" cy="1780108"/>
          </a:xfrm>
        </p:spPr>
        <p:txBody>
          <a:bodyPr>
            <a:normAutofit fontScale="90000"/>
          </a:bodyPr>
          <a:lstStyle/>
          <a:p>
            <a:r>
              <a:rPr lang="en-GB" sz="6000" dirty="0">
                <a:latin typeface="Comic Sans MS" panose="030F0702030302020204" pitchFamily="66" charset="0"/>
              </a:rPr>
              <a:t>Welcome to Chestnut Class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11560" y="2492896"/>
            <a:ext cx="8064896" cy="3888432"/>
          </a:xfrm>
        </p:spPr>
        <p:txBody>
          <a:bodyPr>
            <a:normAutofit/>
          </a:bodyPr>
          <a:lstStyle/>
          <a:p>
            <a:r>
              <a:rPr lang="en-US" sz="2800" dirty="0" err="1">
                <a:solidFill>
                  <a:schemeClr val="bg2">
                    <a:lumMod val="25000"/>
                  </a:schemeClr>
                </a:solidFill>
                <a:latin typeface="Comic Sans MS" panose="030F0702030302020204" pitchFamily="66" charset="0"/>
              </a:rPr>
              <a:t>Mrs</a:t>
            </a:r>
            <a:r>
              <a:rPr lang="en-US" sz="2800" dirty="0">
                <a:solidFill>
                  <a:schemeClr val="bg2">
                    <a:lumMod val="25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n-US" sz="2800" dirty="0" smtClean="0">
                <a:solidFill>
                  <a:schemeClr val="bg2">
                    <a:lumMod val="25000"/>
                  </a:schemeClr>
                </a:solidFill>
                <a:latin typeface="Comic Sans MS" panose="030F0702030302020204" pitchFamily="66" charset="0"/>
              </a:rPr>
              <a:t>Ryder </a:t>
            </a:r>
            <a:r>
              <a:rPr lang="en-US" sz="2800" dirty="0">
                <a:solidFill>
                  <a:schemeClr val="bg2">
                    <a:lumMod val="25000"/>
                  </a:schemeClr>
                </a:solidFill>
                <a:latin typeface="Comic Sans MS" panose="030F0702030302020204" pitchFamily="66" charset="0"/>
              </a:rPr>
              <a:t>is the class </a:t>
            </a:r>
            <a:r>
              <a:rPr lang="en-US" sz="2800" dirty="0" smtClean="0">
                <a:solidFill>
                  <a:schemeClr val="bg2">
                    <a:lumMod val="25000"/>
                  </a:schemeClr>
                </a:solidFill>
                <a:latin typeface="Comic Sans MS" panose="030F0702030302020204" pitchFamily="66" charset="0"/>
              </a:rPr>
              <a:t>teacher. </a:t>
            </a:r>
          </a:p>
          <a:p>
            <a:endParaRPr lang="en-US" sz="2800" dirty="0">
              <a:solidFill>
                <a:schemeClr val="bg2">
                  <a:lumMod val="25000"/>
                </a:schemeClr>
              </a:solidFill>
              <a:latin typeface="Comic Sans MS" panose="030F0702030302020204" pitchFamily="66" charset="0"/>
            </a:endParaRPr>
          </a:p>
          <a:p>
            <a:r>
              <a:rPr lang="en-US" sz="2800" dirty="0" err="1" smtClean="0">
                <a:solidFill>
                  <a:schemeClr val="bg2">
                    <a:lumMod val="25000"/>
                  </a:schemeClr>
                </a:solidFill>
                <a:latin typeface="Comic Sans MS" panose="030F0702030302020204" pitchFamily="66" charset="0"/>
              </a:rPr>
              <a:t>Mrs</a:t>
            </a:r>
            <a:r>
              <a:rPr lang="en-US" sz="2800" dirty="0" smtClean="0">
                <a:solidFill>
                  <a:schemeClr val="bg2">
                    <a:lumMod val="25000"/>
                  </a:schemeClr>
                </a:solidFill>
                <a:latin typeface="Comic Sans MS" panose="030F0702030302020204" pitchFamily="66" charset="0"/>
              </a:rPr>
              <a:t> Fisher Jones and </a:t>
            </a:r>
            <a:r>
              <a:rPr lang="en-US" sz="2800" dirty="0" err="1" smtClean="0">
                <a:solidFill>
                  <a:schemeClr val="bg2">
                    <a:lumMod val="25000"/>
                  </a:schemeClr>
                </a:solidFill>
                <a:latin typeface="Comic Sans MS" panose="030F0702030302020204" pitchFamily="66" charset="0"/>
              </a:rPr>
              <a:t>Mrs</a:t>
            </a:r>
            <a:r>
              <a:rPr lang="en-US" sz="2800" dirty="0" smtClean="0">
                <a:solidFill>
                  <a:schemeClr val="bg2">
                    <a:lumMod val="25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n-US" sz="2800" dirty="0" err="1">
                <a:solidFill>
                  <a:schemeClr val="bg2">
                    <a:lumMod val="25000"/>
                  </a:schemeClr>
                </a:solidFill>
                <a:latin typeface="Comic Sans MS" panose="030F0702030302020204" pitchFamily="66" charset="0"/>
              </a:rPr>
              <a:t>Olverson</a:t>
            </a:r>
            <a:r>
              <a:rPr lang="en-US" sz="2800" dirty="0">
                <a:solidFill>
                  <a:schemeClr val="bg2">
                    <a:lumMod val="25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n-US" sz="2800" dirty="0" smtClean="0">
                <a:solidFill>
                  <a:schemeClr val="bg2">
                    <a:lumMod val="25000"/>
                  </a:schemeClr>
                </a:solidFill>
                <a:latin typeface="Comic Sans MS" panose="030F0702030302020204" pitchFamily="66" charset="0"/>
              </a:rPr>
              <a:t>work </a:t>
            </a:r>
            <a:r>
              <a:rPr lang="en-US" sz="2800" dirty="0">
                <a:solidFill>
                  <a:schemeClr val="bg2">
                    <a:lumMod val="25000"/>
                  </a:schemeClr>
                </a:solidFill>
                <a:latin typeface="Comic Sans MS" panose="030F0702030302020204" pitchFamily="66" charset="0"/>
              </a:rPr>
              <a:t>in our class every </a:t>
            </a:r>
            <a:r>
              <a:rPr lang="en-US" sz="2800" dirty="0" smtClean="0">
                <a:solidFill>
                  <a:schemeClr val="bg2">
                    <a:lumMod val="25000"/>
                  </a:schemeClr>
                </a:solidFill>
                <a:latin typeface="Comic Sans MS" panose="030F0702030302020204" pitchFamily="66" charset="0"/>
              </a:rPr>
              <a:t>day.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775739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F30B4D1-11BD-AF76-CF29-B3938582D6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Egyptian Cinderella</a:t>
            </a:r>
          </a:p>
          <a:p>
            <a:endParaRPr lang="en-US" dirty="0"/>
          </a:p>
          <a:p>
            <a:r>
              <a:rPr lang="en-US" dirty="0"/>
              <a:t>Paddington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Non chronological reports</a:t>
            </a:r>
          </a:p>
          <a:p>
            <a:pPr marL="0" indent="0">
              <a:buNone/>
            </a:pPr>
            <a:r>
              <a:rPr lang="en-US" dirty="0"/>
              <a:t> </a:t>
            </a:r>
          </a:p>
          <a:p>
            <a:r>
              <a:rPr lang="en-US" dirty="0"/>
              <a:t>Shape poetry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F9E29E9C-A75F-EDED-752E-0FF2D0E304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English topics this term</a:t>
            </a:r>
          </a:p>
        </p:txBody>
      </p:sp>
    </p:spTree>
    <p:extLst>
      <p:ext uri="{BB962C8B-B14F-4D97-AF65-F5344CB8AC3E}">
        <p14:creationId xmlns:p14="http://schemas.microsoft.com/office/powerpoint/2010/main" val="1667296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115616" y="2420888"/>
            <a:ext cx="7408333" cy="3816424"/>
          </a:xfrm>
        </p:spPr>
        <p:txBody>
          <a:bodyPr>
            <a:norm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This year we are continuing to use the school maths scheme, Red Rose maths. </a:t>
            </a:r>
          </a:p>
          <a:p>
            <a:r>
              <a:rPr lang="en-GB" dirty="0">
                <a:latin typeface="Comic Sans MS" panose="030F0702030302020204" pitchFamily="66" charset="0"/>
              </a:rPr>
              <a:t>This involves the children being involved in whole class, group, paired and individual work.  </a:t>
            </a:r>
          </a:p>
          <a:p>
            <a:r>
              <a:rPr lang="en-GB" dirty="0">
                <a:latin typeface="Comic Sans MS" panose="030F0702030302020204" pitchFamily="66" charset="0"/>
              </a:rPr>
              <a:t>The scheme enables the children to have increased interaction, modelling, questioning and discussion within the maths sessions.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Maths</a:t>
            </a:r>
          </a:p>
        </p:txBody>
      </p:sp>
    </p:spTree>
    <p:extLst>
      <p:ext uri="{BB962C8B-B14F-4D97-AF65-F5344CB8AC3E}">
        <p14:creationId xmlns:p14="http://schemas.microsoft.com/office/powerpoint/2010/main" val="4228193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79512" y="1724654"/>
            <a:ext cx="8784975" cy="4401509"/>
          </a:xfrm>
        </p:spPr>
        <p:txBody>
          <a:bodyPr vert="horz" lIns="91440" tIns="45720" rIns="91440" bIns="45720" rtlCol="0" anchor="t">
            <a:normAutofit fontScale="62500" lnSpcReduction="20000"/>
          </a:bodyPr>
          <a:lstStyle/>
          <a:p>
            <a:pPr marL="0" indent="0" algn="ctr">
              <a:buNone/>
            </a:pPr>
            <a:r>
              <a:rPr lang="en-GB" sz="2900" dirty="0">
                <a:solidFill>
                  <a:schemeClr val="tx1"/>
                </a:solidFill>
                <a:latin typeface="Comic Sans MS"/>
                <a:ea typeface="Calibri"/>
                <a:cs typeface="Calibri"/>
              </a:rPr>
              <a:t>Ancient Egyptians</a:t>
            </a:r>
          </a:p>
          <a:p>
            <a:pPr marL="0" indent="0" algn="ctr">
              <a:buNone/>
            </a:pPr>
            <a:r>
              <a:rPr lang="en-GB" sz="2900" i="1" dirty="0">
                <a:solidFill>
                  <a:srgbClr val="7030A0"/>
                </a:solidFill>
                <a:latin typeface="Comic Sans MS"/>
                <a:ea typeface="Calibri"/>
                <a:cs typeface="Calibri"/>
              </a:rPr>
              <a:t>The importance of the River Nile.</a:t>
            </a:r>
          </a:p>
          <a:p>
            <a:pPr marL="0" indent="0" algn="ctr">
              <a:buNone/>
            </a:pPr>
            <a:endParaRPr lang="en-GB" sz="2900" b="1" i="1" dirty="0">
              <a:solidFill>
                <a:srgbClr val="7030A0"/>
              </a:solidFill>
              <a:latin typeface="Comic Sans MS"/>
              <a:ea typeface="Calibri"/>
              <a:cs typeface="Calibri"/>
            </a:endParaRPr>
          </a:p>
          <a:p>
            <a:pPr marL="0" indent="0" algn="ctr">
              <a:buNone/>
            </a:pPr>
            <a:r>
              <a:rPr lang="en-GB" sz="2800" dirty="0">
                <a:solidFill>
                  <a:schemeClr val="tx1"/>
                </a:solidFill>
                <a:latin typeface="Comic Sans MS"/>
                <a:ea typeface="Calibri"/>
                <a:cs typeface="Calibri"/>
              </a:rPr>
              <a:t>Teeth and Digestion</a:t>
            </a:r>
          </a:p>
          <a:p>
            <a:pPr marL="0" indent="0" algn="ctr">
              <a:buNone/>
            </a:pPr>
            <a:r>
              <a:rPr lang="en-GB" sz="2800" i="1" dirty="0">
                <a:solidFill>
                  <a:srgbClr val="7030A0"/>
                </a:solidFill>
                <a:latin typeface="Comic Sans MS"/>
                <a:ea typeface="Calibri"/>
                <a:cs typeface="Calibri"/>
              </a:rPr>
              <a:t>Finding out about types of teeth and their functions.</a:t>
            </a:r>
          </a:p>
          <a:p>
            <a:pPr marL="0" indent="0" algn="ctr">
              <a:buNone/>
            </a:pPr>
            <a:r>
              <a:rPr lang="en-GB" sz="2800" i="1" dirty="0">
                <a:solidFill>
                  <a:srgbClr val="7030A0"/>
                </a:solidFill>
                <a:latin typeface="Comic Sans MS"/>
                <a:ea typeface="Calibri"/>
                <a:cs typeface="Calibri"/>
              </a:rPr>
              <a:t>Finding out about how the digestive system works.</a:t>
            </a:r>
          </a:p>
          <a:p>
            <a:pPr marL="0" indent="0" algn="ctr">
              <a:buNone/>
            </a:pPr>
            <a:endParaRPr lang="en-GB" sz="2800" i="1" dirty="0">
              <a:solidFill>
                <a:srgbClr val="7030A0"/>
              </a:solidFill>
              <a:latin typeface="Comic Sans MS"/>
              <a:ea typeface="Calibri"/>
              <a:cs typeface="Calibri"/>
            </a:endParaRPr>
          </a:p>
          <a:p>
            <a:pPr marL="0" indent="0" algn="ctr">
              <a:buNone/>
            </a:pPr>
            <a:r>
              <a:rPr lang="en-GB" sz="2800" dirty="0">
                <a:solidFill>
                  <a:schemeClr val="tx1"/>
                </a:solidFill>
                <a:latin typeface="Comic Sans MS"/>
                <a:ea typeface="Calibri"/>
                <a:cs typeface="Calibri"/>
              </a:rPr>
              <a:t>Christianity </a:t>
            </a:r>
          </a:p>
          <a:p>
            <a:pPr marL="0" indent="0" algn="ctr">
              <a:buNone/>
            </a:pPr>
            <a:r>
              <a:rPr lang="en-GB" sz="2800" i="1" dirty="0">
                <a:solidFill>
                  <a:srgbClr val="7030A0"/>
                </a:solidFill>
                <a:latin typeface="Comic Sans MS"/>
                <a:ea typeface="Calibri"/>
                <a:cs typeface="Calibri"/>
              </a:rPr>
              <a:t>How and why have some people served God?</a:t>
            </a:r>
          </a:p>
          <a:p>
            <a:pPr marL="0" indent="0" algn="ctr">
              <a:buNone/>
            </a:pPr>
            <a:endParaRPr lang="en-GB" sz="2800" i="1" dirty="0">
              <a:solidFill>
                <a:srgbClr val="7030A0"/>
              </a:solidFill>
              <a:latin typeface="Comic Sans MS"/>
              <a:ea typeface="Calibri"/>
              <a:cs typeface="Calibri"/>
            </a:endParaRPr>
          </a:p>
          <a:p>
            <a:pPr marL="0" indent="0" algn="ctr">
              <a:buNone/>
            </a:pPr>
            <a:r>
              <a:rPr lang="en-GB" sz="2800" dirty="0">
                <a:solidFill>
                  <a:schemeClr val="tx1"/>
                </a:solidFill>
                <a:latin typeface="Comic Sans MS"/>
                <a:ea typeface="Calibri"/>
                <a:cs typeface="Calibri"/>
              </a:rPr>
              <a:t>Networks</a:t>
            </a:r>
          </a:p>
          <a:p>
            <a:pPr marL="0" indent="0" algn="ctr">
              <a:buNone/>
            </a:pPr>
            <a:r>
              <a:rPr lang="en-GB" sz="2800" i="1" dirty="0">
                <a:solidFill>
                  <a:srgbClr val="7030A0"/>
                </a:solidFill>
                <a:latin typeface="Comic Sans MS"/>
                <a:ea typeface="Calibri"/>
                <a:cs typeface="Calibri"/>
              </a:rPr>
              <a:t>How do digital devices connect?</a:t>
            </a:r>
          </a:p>
          <a:p>
            <a:pPr marL="0" indent="0" algn="ctr">
              <a:buNone/>
            </a:pPr>
            <a:endParaRPr lang="en-GB" sz="2800" i="1" dirty="0">
              <a:solidFill>
                <a:srgbClr val="7030A0"/>
              </a:solidFill>
              <a:latin typeface="Comic Sans MS"/>
              <a:ea typeface="Calibri"/>
              <a:cs typeface="Calibri"/>
            </a:endParaRPr>
          </a:p>
          <a:p>
            <a:pPr marL="0" indent="0" algn="ctr">
              <a:buNone/>
            </a:pPr>
            <a:r>
              <a:rPr lang="en-GB" sz="2800" dirty="0">
                <a:solidFill>
                  <a:schemeClr val="tx1"/>
                </a:solidFill>
                <a:latin typeface="Comic Sans MS"/>
                <a:ea typeface="Calibri"/>
                <a:cs typeface="Calibri"/>
              </a:rPr>
              <a:t>Art – Printing</a:t>
            </a:r>
            <a:endParaRPr lang="en-GB" sz="2800" i="1" dirty="0">
              <a:solidFill>
                <a:schemeClr val="tx1"/>
              </a:solidFill>
              <a:latin typeface="Comic Sans MS"/>
              <a:ea typeface="Calibri"/>
              <a:cs typeface="Calibri"/>
            </a:endParaRPr>
          </a:p>
          <a:p>
            <a:pPr marL="0" indent="0" algn="ctr">
              <a:buNone/>
            </a:pPr>
            <a:r>
              <a:rPr lang="en-GB" sz="2800" i="1" dirty="0">
                <a:solidFill>
                  <a:srgbClr val="7030A0"/>
                </a:solidFill>
                <a:latin typeface="Comic Sans MS"/>
                <a:ea typeface="Calibri"/>
                <a:cs typeface="Calibri"/>
              </a:rPr>
              <a:t>Exploring the use of the skull in art.</a:t>
            </a:r>
          </a:p>
          <a:p>
            <a:pPr marL="0" indent="0" algn="ctr">
              <a:buNone/>
            </a:pPr>
            <a:endParaRPr lang="en-GB" sz="2800" dirty="0">
              <a:solidFill>
                <a:srgbClr val="7030A0"/>
              </a:solidFill>
              <a:latin typeface="Comic Sans MS"/>
              <a:ea typeface="Calibri"/>
              <a:cs typeface="Calibri"/>
            </a:endParaRPr>
          </a:p>
          <a:p>
            <a:pPr marL="0" indent="0" algn="ctr">
              <a:buNone/>
            </a:pPr>
            <a:endParaRPr lang="en-GB" sz="2800" i="1" dirty="0">
              <a:solidFill>
                <a:srgbClr val="7030A0"/>
              </a:solidFill>
              <a:latin typeface="Comic Sans MS"/>
              <a:ea typeface="Calibri"/>
              <a:cs typeface="Calibri"/>
            </a:endParaRPr>
          </a:p>
          <a:p>
            <a:pPr marL="0" indent="0" algn="ctr">
              <a:buNone/>
            </a:pPr>
            <a:endParaRPr lang="en-GB" sz="2800" i="1" dirty="0">
              <a:solidFill>
                <a:srgbClr val="7030A0"/>
              </a:solidFill>
              <a:latin typeface="Comic Sans MS"/>
              <a:ea typeface="Calibri"/>
              <a:cs typeface="Calibri"/>
            </a:endParaRPr>
          </a:p>
          <a:p>
            <a:pPr marL="0" indent="0" algn="ctr">
              <a:buNone/>
            </a:pPr>
            <a:endParaRPr lang="en-GB" sz="2800" dirty="0">
              <a:latin typeface="Comic Sans MS"/>
              <a:ea typeface="Calibri"/>
              <a:cs typeface="Calibri"/>
            </a:endParaRPr>
          </a:p>
          <a:p>
            <a:pPr marL="0" indent="0" algn="ctr">
              <a:buNone/>
            </a:pPr>
            <a:endParaRPr lang="en-GB" dirty="0">
              <a:latin typeface="Candara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6000" dirty="0">
                <a:latin typeface="Comic Sans MS"/>
              </a:rPr>
              <a:t>Some of the topics this term:</a:t>
            </a:r>
          </a:p>
        </p:txBody>
      </p:sp>
    </p:spTree>
    <p:extLst>
      <p:ext uri="{BB962C8B-B14F-4D97-AF65-F5344CB8AC3E}">
        <p14:creationId xmlns:p14="http://schemas.microsoft.com/office/powerpoint/2010/main" val="2919992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07904" y="1412776"/>
            <a:ext cx="8363271" cy="5445224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3200" dirty="0">
              <a:latin typeface="Comic Sans MS" panose="030F0702030302020204" pitchFamily="66" charset="0"/>
            </a:endParaRPr>
          </a:p>
          <a:p>
            <a:r>
              <a:rPr lang="en-US" sz="3200" dirty="0">
                <a:latin typeface="Comic Sans MS" panose="030F0702030302020204" pitchFamily="66" charset="0"/>
              </a:rPr>
              <a:t>Children are required to know all times tables up to 12x12 within 6 seconds by the end of year 4</a:t>
            </a:r>
            <a:r>
              <a:rPr lang="en-US" sz="3200" dirty="0" smtClean="0">
                <a:latin typeface="Comic Sans MS" panose="030F0702030302020204" pitchFamily="66" charset="0"/>
              </a:rPr>
              <a:t>.</a:t>
            </a:r>
          </a:p>
          <a:p>
            <a:endParaRPr lang="en-US" sz="3200" dirty="0" smtClean="0">
              <a:latin typeface="Comic Sans MS" panose="030F0702030302020204" pitchFamily="66" charset="0"/>
            </a:endParaRPr>
          </a:p>
          <a:p>
            <a:r>
              <a:rPr lang="en-US" sz="3200" dirty="0">
                <a:latin typeface="Comic Sans MS" panose="030F0702030302020204" pitchFamily="66" charset="0"/>
              </a:rPr>
              <a:t>They need to be able to answer these within 6 seconds. </a:t>
            </a:r>
          </a:p>
          <a:p>
            <a:endParaRPr lang="en-US" sz="3200" dirty="0" smtClean="0">
              <a:latin typeface="Comic Sans MS" panose="030F0702030302020204" pitchFamily="66" charset="0"/>
            </a:endParaRPr>
          </a:p>
          <a:p>
            <a:endParaRPr lang="en-US" sz="32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US" sz="32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dirty="0">
                <a:latin typeface="Comic Sans MS" panose="030F0702030302020204" pitchFamily="66" charset="0"/>
              </a:rPr>
              <a:t>Times Tables</a:t>
            </a:r>
          </a:p>
        </p:txBody>
      </p:sp>
    </p:spTree>
    <p:extLst>
      <p:ext uri="{BB962C8B-B14F-4D97-AF65-F5344CB8AC3E}">
        <p14:creationId xmlns:p14="http://schemas.microsoft.com/office/powerpoint/2010/main" val="3117948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07904" y="1412776"/>
            <a:ext cx="8363271" cy="5445224"/>
          </a:xfrm>
        </p:spPr>
        <p:txBody>
          <a:bodyPr>
            <a:normAutofit/>
          </a:bodyPr>
          <a:lstStyle/>
          <a:p>
            <a:endParaRPr lang="en-US" sz="3200" dirty="0" smtClean="0">
              <a:latin typeface="Comic Sans MS" panose="030F0702030302020204" pitchFamily="66" charset="0"/>
            </a:endParaRPr>
          </a:p>
          <a:p>
            <a:r>
              <a:rPr lang="en-US" sz="3200" dirty="0" smtClean="0">
                <a:latin typeface="Comic Sans MS" panose="030F0702030302020204" pitchFamily="66" charset="0"/>
              </a:rPr>
              <a:t>There </a:t>
            </a:r>
            <a:r>
              <a:rPr lang="en-US" sz="3200" dirty="0">
                <a:latin typeface="Comic Sans MS" panose="030F0702030302020204" pitchFamily="66" charset="0"/>
              </a:rPr>
              <a:t>will be weekly times tables tests with tables set on dojo each week. </a:t>
            </a:r>
          </a:p>
          <a:p>
            <a:r>
              <a:rPr lang="en-US" sz="3200" dirty="0">
                <a:latin typeface="Comic Sans MS" panose="030F0702030302020204" pitchFamily="66" charset="0"/>
              </a:rPr>
              <a:t> Children should be accessing TT </a:t>
            </a:r>
            <a:r>
              <a:rPr lang="en-US" sz="3200" dirty="0" err="1">
                <a:latin typeface="Comic Sans MS" panose="030F0702030302020204" pitchFamily="66" charset="0"/>
              </a:rPr>
              <a:t>Rockstars</a:t>
            </a:r>
            <a:r>
              <a:rPr lang="en-US" sz="3200" dirty="0">
                <a:latin typeface="Comic Sans MS" panose="030F0702030302020204" pitchFamily="66" charset="0"/>
              </a:rPr>
              <a:t> for at least 5</a:t>
            </a:r>
            <a:r>
              <a:rPr lang="en-US" sz="3200" dirty="0" smtClean="0">
                <a:latin typeface="Comic Sans MS" panose="030F0702030302020204" pitchFamily="66" charset="0"/>
              </a:rPr>
              <a:t> </a:t>
            </a:r>
            <a:r>
              <a:rPr lang="en-US" sz="3200" dirty="0">
                <a:latin typeface="Comic Sans MS" panose="030F0702030302020204" pitchFamily="66" charset="0"/>
              </a:rPr>
              <a:t>minutes per </a:t>
            </a:r>
            <a:r>
              <a:rPr lang="en-US" sz="3200" dirty="0" smtClean="0">
                <a:latin typeface="Comic Sans MS" panose="030F0702030302020204" pitchFamily="66" charset="0"/>
              </a:rPr>
              <a:t>night</a:t>
            </a:r>
            <a:r>
              <a:rPr lang="en-US" sz="3200" dirty="0" smtClean="0">
                <a:latin typeface="Comic Sans MS" panose="030F0702030302020204" pitchFamily="66" charset="0"/>
              </a:rPr>
              <a:t>. 20 </a:t>
            </a:r>
            <a:r>
              <a:rPr lang="en-US" sz="3200" dirty="0" err="1" smtClean="0">
                <a:latin typeface="Comic Sans MS" panose="030F0702030302020204" pitchFamily="66" charset="0"/>
              </a:rPr>
              <a:t>mins</a:t>
            </a:r>
            <a:r>
              <a:rPr lang="en-US" sz="3200" dirty="0" smtClean="0">
                <a:latin typeface="Comic Sans MS" panose="030F0702030302020204" pitchFamily="66" charset="0"/>
              </a:rPr>
              <a:t> a week.</a:t>
            </a:r>
            <a:endParaRPr lang="en-US" sz="3200" dirty="0">
              <a:latin typeface="Comic Sans MS" panose="030F0702030302020204" pitchFamily="66" charset="0"/>
            </a:endParaRPr>
          </a:p>
          <a:p>
            <a:r>
              <a:rPr lang="en-US" sz="3200" dirty="0">
                <a:latin typeface="Comic Sans MS" panose="030F0702030302020204" pitchFamily="66" charset="0"/>
              </a:rPr>
              <a:t>Children will be practicing the tables for short sessions every day in school.</a:t>
            </a:r>
          </a:p>
          <a:p>
            <a:pPr marL="0" indent="0">
              <a:buNone/>
            </a:pPr>
            <a:endParaRPr lang="en-US" sz="32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dirty="0">
                <a:latin typeface="Comic Sans MS" panose="030F0702030302020204" pitchFamily="66" charset="0"/>
              </a:rPr>
              <a:t>Times Tables</a:t>
            </a:r>
          </a:p>
        </p:txBody>
      </p:sp>
    </p:spTree>
    <p:extLst>
      <p:ext uri="{BB962C8B-B14F-4D97-AF65-F5344CB8AC3E}">
        <p14:creationId xmlns:p14="http://schemas.microsoft.com/office/powerpoint/2010/main" val="844482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-603448"/>
            <a:ext cx="7772400" cy="1780108"/>
          </a:xfrm>
        </p:spPr>
        <p:txBody>
          <a:bodyPr/>
          <a:lstStyle/>
          <a:p>
            <a:r>
              <a:rPr lang="en-GB" dirty="0"/>
              <a:t>Times tables badges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53344" y="1166680"/>
            <a:ext cx="7488832" cy="3528392"/>
          </a:xfrm>
        </p:spPr>
        <p:txBody>
          <a:bodyPr>
            <a:noAutofit/>
          </a:bodyPr>
          <a:lstStyle/>
          <a:p>
            <a:r>
              <a:rPr lang="en-GB" sz="2100" dirty="0">
                <a:solidFill>
                  <a:schemeClr val="tx1"/>
                </a:solidFill>
                <a:latin typeface="Comic Sans MS" panose="030F0702030302020204" pitchFamily="66" charset="0"/>
              </a:rPr>
              <a:t>Their first check for the times tables badges will be at Christmas of Year 3 and then half termly after that.</a:t>
            </a:r>
          </a:p>
          <a:p>
            <a:endParaRPr lang="en-GB" sz="21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r>
              <a:rPr lang="en-GB" sz="2100" dirty="0">
                <a:solidFill>
                  <a:schemeClr val="tx1"/>
                </a:solidFill>
                <a:latin typeface="Comic Sans MS" panose="030F0702030302020204" pitchFamily="66" charset="0"/>
              </a:rPr>
              <a:t>For the bronze badge they need to get 22/25 on a TTRS style website using the 2,3,5 and 10 times tables.</a:t>
            </a:r>
          </a:p>
          <a:p>
            <a:endParaRPr lang="en-GB" sz="21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r>
              <a:rPr lang="en-GB" sz="2100" dirty="0">
                <a:solidFill>
                  <a:schemeClr val="tx1"/>
                </a:solidFill>
                <a:latin typeface="Comic Sans MS" panose="030F0702030302020204" pitchFamily="66" charset="0"/>
              </a:rPr>
              <a:t>For the silver badge they need to get 22/25 on 2,3,4,5,8,10 times tables for 2 consecutive half term.  They will get a sticker for the first half term.  This is the requirement by the end of Year 3. </a:t>
            </a:r>
            <a:endParaRPr lang="en-GB" sz="21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endParaRPr lang="en-GB" sz="21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r>
              <a:rPr lang="en-GB" sz="21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For </a:t>
            </a:r>
            <a:r>
              <a:rPr lang="en-GB" sz="2100" dirty="0">
                <a:solidFill>
                  <a:schemeClr val="tx1"/>
                </a:solidFill>
                <a:latin typeface="Comic Sans MS" panose="030F0702030302020204" pitchFamily="66" charset="0"/>
              </a:rPr>
              <a:t>the gold badge they need to get 22/25 on all times tables for 3 consecutive half terms.  They will get a sticker for the first half term and a certificate for the second half term.  This is a requirement for Year 4 only!</a:t>
            </a:r>
          </a:p>
        </p:txBody>
      </p:sp>
    </p:spTree>
    <p:extLst>
      <p:ext uri="{BB962C8B-B14F-4D97-AF65-F5344CB8AC3E}">
        <p14:creationId xmlns:p14="http://schemas.microsoft.com/office/powerpoint/2010/main" val="22676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67544" y="1916832"/>
            <a:ext cx="8208911" cy="4680520"/>
          </a:xfrm>
        </p:spPr>
        <p:txBody>
          <a:bodyPr>
            <a:normAutofit fontScale="92500" lnSpcReduction="10000"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Spellings – Children will be learning spellings using the ‘Emile’  scheme.  Spellings will be given out on a Friday and tested the following Friday. </a:t>
            </a:r>
          </a:p>
          <a:p>
            <a:pPr algn="ctr"/>
            <a:endParaRPr lang="en-US" sz="3200" dirty="0">
              <a:latin typeface="Comic Sans MS" panose="030F0702030302020204" pitchFamily="66" charset="0"/>
            </a:endParaRPr>
          </a:p>
          <a:p>
            <a:pPr algn="ctr"/>
            <a:r>
              <a:rPr lang="en-US" sz="3200" dirty="0">
                <a:latin typeface="Comic Sans MS" panose="030F0702030302020204" pitchFamily="66" charset="0"/>
              </a:rPr>
              <a:t>Please look for spellings to learn on class dojo on a Friday. </a:t>
            </a:r>
          </a:p>
          <a:p>
            <a:pPr algn="ctr"/>
            <a:r>
              <a:rPr lang="en-US" sz="3200" dirty="0">
                <a:latin typeface="Comic Sans MS" panose="030F0702030302020204" pitchFamily="66" charset="0"/>
              </a:rPr>
              <a:t>There is no website to learn these on.  Please practice using look say cover write check and writing into sentences.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dirty="0">
                <a:latin typeface="Comic Sans MS" panose="030F0702030302020204" pitchFamily="66" charset="0"/>
              </a:rPr>
              <a:t>Spellings</a:t>
            </a:r>
          </a:p>
        </p:txBody>
      </p:sp>
    </p:spTree>
    <p:extLst>
      <p:ext uri="{BB962C8B-B14F-4D97-AF65-F5344CB8AC3E}">
        <p14:creationId xmlns:p14="http://schemas.microsoft.com/office/powerpoint/2010/main" val="1799519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539552" y="1772816"/>
            <a:ext cx="8352928" cy="4752528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algn="ctr"/>
            <a:r>
              <a:rPr lang="en-GB" sz="5400" u="sng" dirty="0">
                <a:latin typeface="Comic Sans MS" panose="030F0702030302020204" pitchFamily="66" charset="0"/>
              </a:rPr>
              <a:t>Reading</a:t>
            </a:r>
          </a:p>
          <a:p>
            <a:pPr marL="0" indent="0" algn="ctr">
              <a:buNone/>
            </a:pPr>
            <a:r>
              <a:rPr lang="en-GB" sz="3000" dirty="0">
                <a:solidFill>
                  <a:srgbClr val="002060"/>
                </a:solidFill>
                <a:latin typeface="Comic Sans MS" panose="030F0702030302020204" pitchFamily="66" charset="0"/>
              </a:rPr>
              <a:t>Some children are ‘free’ reading and selecting their own books from a given book band (colour).  They can change their own </a:t>
            </a:r>
            <a:r>
              <a:rPr lang="en-GB" sz="30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books on a specified day during guided reading. </a:t>
            </a:r>
            <a:r>
              <a:rPr lang="en-GB" sz="30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Reading should be</a:t>
            </a:r>
            <a:r>
              <a:rPr lang="en-GB" sz="30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recorded </a:t>
            </a:r>
            <a:r>
              <a:rPr lang="en-GB" sz="3000" dirty="0">
                <a:solidFill>
                  <a:srgbClr val="002060"/>
                </a:solidFill>
                <a:latin typeface="Comic Sans MS" panose="030F0702030302020204" pitchFamily="66" charset="0"/>
              </a:rPr>
              <a:t>in their record books, please sign alongside.</a:t>
            </a:r>
          </a:p>
          <a:p>
            <a:pPr marL="0" indent="0" algn="ctr">
              <a:buNone/>
            </a:pPr>
            <a:r>
              <a:rPr lang="en-GB" sz="3000" dirty="0">
                <a:solidFill>
                  <a:srgbClr val="002060"/>
                </a:solidFill>
                <a:latin typeface="Comic Sans MS" panose="030F0702030302020204" pitchFamily="66" charset="0"/>
              </a:rPr>
              <a:t>Some children </a:t>
            </a:r>
            <a:r>
              <a:rPr lang="en-GB" sz="3000" dirty="0">
                <a:latin typeface="Comic Sans MS" panose="030F0702030302020204" pitchFamily="66" charset="0"/>
              </a:rPr>
              <a:t>are given books from a scheme to support their reading.  These will be changed on a </a:t>
            </a:r>
            <a:r>
              <a:rPr lang="en-GB" sz="3000" dirty="0" smtClean="0">
                <a:latin typeface="Comic Sans MS" panose="030F0702030302020204" pitchFamily="66" charset="0"/>
              </a:rPr>
              <a:t>Wednesday.</a:t>
            </a:r>
            <a:endParaRPr lang="en-GB" sz="3000" dirty="0">
              <a:latin typeface="Comic Sans MS" panose="030F0702030302020204" pitchFamily="66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600" dirty="0">
                <a:latin typeface="Comic Sans MS" panose="030F0702030302020204" pitchFamily="66" charset="0"/>
              </a:rPr>
              <a:t>Homework</a:t>
            </a:r>
          </a:p>
        </p:txBody>
      </p:sp>
    </p:spTree>
    <p:extLst>
      <p:ext uri="{BB962C8B-B14F-4D97-AF65-F5344CB8AC3E}">
        <p14:creationId xmlns:p14="http://schemas.microsoft.com/office/powerpoint/2010/main" val="3801917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72067" y="1556792"/>
            <a:ext cx="7408333" cy="5112568"/>
          </a:xfrm>
        </p:spPr>
        <p:txBody>
          <a:bodyPr>
            <a:normAutofit lnSpcReduction="10000"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Please ensure your child’s book and reading record are in school on a </a:t>
            </a:r>
            <a:r>
              <a:rPr lang="en-GB" sz="3600" dirty="0" smtClean="0">
                <a:latin typeface="Comic Sans MS" panose="030F0702030302020204" pitchFamily="66" charset="0"/>
              </a:rPr>
              <a:t>Wednesday </a:t>
            </a:r>
            <a:r>
              <a:rPr lang="en-GB" sz="3600" dirty="0">
                <a:latin typeface="Comic Sans MS" panose="030F0702030302020204" pitchFamily="66" charset="0"/>
              </a:rPr>
              <a:t>to be </a:t>
            </a:r>
            <a:r>
              <a:rPr lang="en-GB" sz="3600" dirty="0" smtClean="0">
                <a:latin typeface="Comic Sans MS" panose="030F0702030302020204" pitchFamily="66" charset="0"/>
              </a:rPr>
              <a:t>checked.</a:t>
            </a:r>
            <a:endParaRPr lang="en-GB" sz="3600" dirty="0">
              <a:latin typeface="Comic Sans MS" panose="030F0702030302020204" pitchFamily="66" charset="0"/>
            </a:endParaRPr>
          </a:p>
          <a:p>
            <a:r>
              <a:rPr lang="en-GB" sz="3600" dirty="0">
                <a:latin typeface="Comic Sans MS" panose="030F0702030302020204" pitchFamily="66" charset="0"/>
              </a:rPr>
              <a:t>Children will be involved in small group and whole class guided reading.</a:t>
            </a:r>
          </a:p>
          <a:p>
            <a:r>
              <a:rPr lang="en-GB" sz="3600" dirty="0">
                <a:latin typeface="Comic Sans MS" panose="030F0702030302020204" pitchFamily="66" charset="0"/>
              </a:rPr>
              <a:t>Regular reading at home is very important, every day if possible, even for 10 minutes!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600" dirty="0">
                <a:latin typeface="Comic Sans MS" panose="030F0702030302020204" pitchFamily="66" charset="0"/>
              </a:rPr>
              <a:t>Reading</a:t>
            </a:r>
          </a:p>
        </p:txBody>
      </p:sp>
    </p:spTree>
    <p:extLst>
      <p:ext uri="{BB962C8B-B14F-4D97-AF65-F5344CB8AC3E}">
        <p14:creationId xmlns:p14="http://schemas.microsoft.com/office/powerpoint/2010/main" val="3709533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72067" y="1556792"/>
            <a:ext cx="7408333" cy="511256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>
                <a:latin typeface="Comic Sans MS" panose="030F0702030302020204" pitchFamily="66" charset="0"/>
              </a:rPr>
              <a:t>Reading in KS2 is not just about whether you children can read. It develops further to include:</a:t>
            </a:r>
          </a:p>
          <a:p>
            <a:r>
              <a:rPr lang="en-GB" sz="3600" dirty="0">
                <a:latin typeface="Comic Sans MS" panose="030F0702030302020204" pitchFamily="66" charset="0"/>
              </a:rPr>
              <a:t>speed</a:t>
            </a:r>
          </a:p>
          <a:p>
            <a:r>
              <a:rPr lang="en-GB" sz="3600" dirty="0">
                <a:latin typeface="Comic Sans MS" panose="030F0702030302020204" pitchFamily="66" charset="0"/>
              </a:rPr>
              <a:t>clarification</a:t>
            </a:r>
          </a:p>
          <a:p>
            <a:r>
              <a:rPr lang="en-GB" sz="3600" dirty="0">
                <a:latin typeface="Comic Sans MS" panose="030F0702030302020204" pitchFamily="66" charset="0"/>
              </a:rPr>
              <a:t>predicting</a:t>
            </a:r>
          </a:p>
          <a:p>
            <a:r>
              <a:rPr lang="en-GB" sz="3600" dirty="0">
                <a:latin typeface="Comic Sans MS" panose="030F0702030302020204" pitchFamily="66" charset="0"/>
              </a:rPr>
              <a:t>summarising</a:t>
            </a:r>
          </a:p>
          <a:p>
            <a:r>
              <a:rPr lang="en-GB" sz="3600" dirty="0">
                <a:latin typeface="Comic Sans MS" panose="030F0702030302020204" pitchFamily="66" charset="0"/>
              </a:rPr>
              <a:t>questioning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600" dirty="0">
                <a:latin typeface="Comic Sans MS" panose="030F0702030302020204" pitchFamily="66" charset="0"/>
              </a:rPr>
              <a:t>Reading</a:t>
            </a:r>
          </a:p>
        </p:txBody>
      </p:sp>
    </p:spTree>
    <p:extLst>
      <p:ext uri="{BB962C8B-B14F-4D97-AF65-F5344CB8AC3E}">
        <p14:creationId xmlns:p14="http://schemas.microsoft.com/office/powerpoint/2010/main" val="473506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72067" y="1772816"/>
            <a:ext cx="7408333" cy="4752528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sz="4400" dirty="0">
                <a:latin typeface="Comic Sans MS" panose="030F0702030302020204" pitchFamily="66" charset="0"/>
              </a:rPr>
              <a:t>Please can all uniform have names on.</a:t>
            </a:r>
          </a:p>
          <a:p>
            <a:pPr marL="0" indent="0">
              <a:buNone/>
            </a:pPr>
            <a:endParaRPr lang="en-GB" sz="44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4400" dirty="0">
                <a:latin typeface="Comic Sans MS" panose="030F0702030302020204" pitchFamily="66" charset="0"/>
              </a:rPr>
              <a:t>Any uniform found can then be returned or left in child’s locker.</a:t>
            </a:r>
          </a:p>
          <a:p>
            <a:pPr marL="0" indent="0">
              <a:buNone/>
            </a:pPr>
            <a:endParaRPr lang="en-GB" sz="44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4400" dirty="0">
                <a:latin typeface="Comic Sans MS" panose="030F0702030302020204" pitchFamily="66" charset="0"/>
              </a:rPr>
              <a:t>Please help your children to learn to tie laces if they have laced trainers.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Uniform</a:t>
            </a:r>
          </a:p>
        </p:txBody>
      </p:sp>
    </p:spTree>
    <p:extLst>
      <p:ext uri="{BB962C8B-B14F-4D97-AF65-F5344CB8AC3E}">
        <p14:creationId xmlns:p14="http://schemas.microsoft.com/office/powerpoint/2010/main" val="4068781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72067" y="1772816"/>
            <a:ext cx="7408333" cy="475252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3200" u="sng" dirty="0" smtClean="0">
                <a:latin typeface="Comic Sans MS" panose="030F0702030302020204" pitchFamily="66" charset="0"/>
              </a:rPr>
              <a:t>Wednesday</a:t>
            </a:r>
            <a:r>
              <a:rPr lang="en-GB" sz="3200" dirty="0" smtClean="0">
                <a:latin typeface="Comic Sans MS" panose="030F0702030302020204" pitchFamily="66" charset="0"/>
              </a:rPr>
              <a:t> </a:t>
            </a:r>
            <a:r>
              <a:rPr lang="en-GB" sz="3200" dirty="0">
                <a:latin typeface="Comic Sans MS" panose="030F0702030302020204" pitchFamily="66" charset="0"/>
              </a:rPr>
              <a:t>- </a:t>
            </a:r>
            <a:r>
              <a:rPr lang="en-GB" sz="3200" dirty="0" smtClean="0">
                <a:latin typeface="Comic Sans MS" panose="030F0702030302020204" pitchFamily="66" charset="0"/>
              </a:rPr>
              <a:t>Reading </a:t>
            </a:r>
            <a:r>
              <a:rPr lang="en-GB" sz="3200" dirty="0">
                <a:latin typeface="Comic Sans MS" panose="030F0702030302020204" pitchFamily="66" charset="0"/>
              </a:rPr>
              <a:t>records collected.</a:t>
            </a:r>
          </a:p>
          <a:p>
            <a:endParaRPr lang="en-GB" sz="3200" u="sng" dirty="0">
              <a:latin typeface="Comic Sans MS" panose="030F0702030302020204" pitchFamily="66" charset="0"/>
            </a:endParaRPr>
          </a:p>
          <a:p>
            <a:r>
              <a:rPr lang="en-GB" sz="3200" u="sng" dirty="0" smtClean="0">
                <a:latin typeface="Comic Sans MS" panose="030F0702030302020204" pitchFamily="66" charset="0"/>
              </a:rPr>
              <a:t>Tuesday/Thursday</a:t>
            </a:r>
            <a:r>
              <a:rPr lang="en-GB" sz="3200" dirty="0" smtClean="0">
                <a:latin typeface="Comic Sans MS" panose="030F0702030302020204" pitchFamily="66" charset="0"/>
              </a:rPr>
              <a:t> </a:t>
            </a:r>
            <a:r>
              <a:rPr lang="en-GB" sz="3200" dirty="0">
                <a:latin typeface="Comic Sans MS" panose="030F0702030302020204" pitchFamily="66" charset="0"/>
              </a:rPr>
              <a:t>–  PE</a:t>
            </a:r>
          </a:p>
          <a:p>
            <a:pPr marL="0" indent="0">
              <a:buNone/>
            </a:pPr>
            <a:r>
              <a:rPr lang="en-GB" sz="3200" dirty="0">
                <a:latin typeface="Comic Sans MS" panose="030F0702030302020204" pitchFamily="66" charset="0"/>
              </a:rPr>
              <a:t> Come to school wearing PE kits.</a:t>
            </a:r>
          </a:p>
          <a:p>
            <a:pPr marL="0" indent="0">
              <a:buNone/>
            </a:pPr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US" sz="3200" u="sng" dirty="0">
                <a:latin typeface="Comic Sans MS"/>
              </a:rPr>
              <a:t>Friday</a:t>
            </a:r>
            <a:r>
              <a:rPr lang="en-US" sz="3200" dirty="0">
                <a:latin typeface="Comic Sans MS"/>
              </a:rPr>
              <a:t> – Spellings and tables tested and new ones set on dojo. </a:t>
            </a:r>
            <a:endParaRPr lang="en-GB" sz="4400" dirty="0">
              <a:latin typeface="Comic Sans MS" panose="030F0702030302020204" pitchFamily="66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Important days</a:t>
            </a:r>
          </a:p>
        </p:txBody>
      </p:sp>
    </p:spTree>
    <p:extLst>
      <p:ext uri="{BB962C8B-B14F-4D97-AF65-F5344CB8AC3E}">
        <p14:creationId xmlns:p14="http://schemas.microsoft.com/office/powerpoint/2010/main" val="833847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99592" y="1700808"/>
            <a:ext cx="7408333" cy="4968552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GB" sz="3200" dirty="0">
                <a:latin typeface="Comic Sans MS" panose="030F0702030302020204" pitchFamily="66" charset="0"/>
              </a:rPr>
              <a:t>We have lots of rewards in Chestnut:</a:t>
            </a: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Dojo points</a:t>
            </a:r>
          </a:p>
          <a:p>
            <a:pPr algn="ctr"/>
            <a:r>
              <a:rPr lang="en-US" sz="3200" dirty="0">
                <a:latin typeface="Comic Sans MS" panose="030F0702030302020204" pitchFamily="66" charset="0"/>
              </a:rPr>
              <a:t>Star of the day</a:t>
            </a:r>
            <a:endParaRPr lang="en-GB" sz="3200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3200" dirty="0">
                <a:latin typeface="Comic Sans MS" panose="030F0702030302020204" pitchFamily="66" charset="0"/>
              </a:rPr>
              <a:t>There are also school-wide rewards:</a:t>
            </a:r>
          </a:p>
          <a:p>
            <a:pPr algn="ctr">
              <a:buFont typeface="Arial" panose="020B0604020202020204" pitchFamily="34" charset="0"/>
              <a:buChar char="•"/>
            </a:pPr>
            <a:r>
              <a:rPr lang="en-GB" sz="3000" dirty="0">
                <a:latin typeface="Comic Sans MS" panose="030F0702030302020204" pitchFamily="66" charset="0"/>
              </a:rPr>
              <a:t>Star of the week</a:t>
            </a:r>
          </a:p>
          <a:p>
            <a:pPr algn="ctr">
              <a:buFont typeface="Arial" panose="020B0604020202020204" pitchFamily="34" charset="0"/>
              <a:buChar char="•"/>
            </a:pPr>
            <a:r>
              <a:rPr lang="en-GB" sz="3000" dirty="0">
                <a:latin typeface="Comic Sans MS" panose="030F0702030302020204" pitchFamily="66" charset="0"/>
              </a:rPr>
              <a:t>Dojo winner for each class at the end of the half term.</a:t>
            </a:r>
          </a:p>
          <a:p>
            <a:pPr algn="ctr">
              <a:buFont typeface="Arial" panose="020B0604020202020204" pitchFamily="34" charset="0"/>
              <a:buChar char="•"/>
            </a:pPr>
            <a:r>
              <a:rPr lang="en-GB" sz="3000" dirty="0">
                <a:latin typeface="Comic Sans MS" panose="030F0702030302020204" pitchFamily="66" charset="0"/>
              </a:rPr>
              <a:t>Rainbow awards.</a:t>
            </a:r>
          </a:p>
          <a:p>
            <a:pPr algn="ctr">
              <a:buFont typeface="Arial" panose="020B0604020202020204" pitchFamily="34" charset="0"/>
              <a:buChar char="•"/>
            </a:pPr>
            <a:r>
              <a:rPr lang="en-GB" sz="3000" dirty="0">
                <a:latin typeface="Comic Sans MS" panose="030F0702030302020204" pitchFamily="66" charset="0"/>
              </a:rPr>
              <a:t>Times tables badges.</a:t>
            </a:r>
          </a:p>
          <a:p>
            <a:pPr marL="0" indent="0" algn="ctr">
              <a:buNone/>
            </a:pPr>
            <a:endParaRPr lang="en-GB" sz="3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5400" dirty="0">
              <a:latin typeface="Comic Sans MS" panose="030F0702030302020204" pitchFamily="66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600" dirty="0">
                <a:latin typeface="Comic Sans MS" panose="030F0702030302020204" pitchFamily="66" charset="0"/>
              </a:rPr>
              <a:t>Rewards</a:t>
            </a:r>
          </a:p>
        </p:txBody>
      </p:sp>
    </p:spTree>
    <p:extLst>
      <p:ext uri="{BB962C8B-B14F-4D97-AF65-F5344CB8AC3E}">
        <p14:creationId xmlns:p14="http://schemas.microsoft.com/office/powerpoint/2010/main" val="1015294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GB" sz="4800" dirty="0">
                <a:latin typeface="Comic Sans MS" panose="030F0702030302020204" pitchFamily="66" charset="0"/>
              </a:rPr>
              <a:t>Please ensure your child has their bottle in school every day.</a:t>
            </a:r>
          </a:p>
          <a:p>
            <a:pPr marL="0" indent="0" algn="ctr">
              <a:buNone/>
            </a:pPr>
            <a:r>
              <a:rPr lang="en-GB" sz="4800" dirty="0">
                <a:latin typeface="Comic Sans MS" panose="030F0702030302020204" pitchFamily="66" charset="0"/>
              </a:rPr>
              <a:t>They can be re-filled during the day.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600" dirty="0">
                <a:latin typeface="Comic Sans MS" panose="030F0702030302020204" pitchFamily="66" charset="0"/>
              </a:rPr>
              <a:t>Water bottles</a:t>
            </a:r>
          </a:p>
        </p:txBody>
      </p:sp>
    </p:spTree>
    <p:extLst>
      <p:ext uri="{BB962C8B-B14F-4D97-AF65-F5344CB8AC3E}">
        <p14:creationId xmlns:p14="http://schemas.microsoft.com/office/powerpoint/2010/main" val="3302985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67833" y="1340768"/>
            <a:ext cx="7408333" cy="3450696"/>
          </a:xfrm>
        </p:spPr>
        <p:txBody>
          <a:bodyPr>
            <a:noAutofit/>
          </a:bodyPr>
          <a:lstStyle/>
          <a:p>
            <a:r>
              <a:rPr lang="en-GB" sz="3000" dirty="0">
                <a:latin typeface="Comic Sans MS" panose="030F0702030302020204" pitchFamily="66" charset="0"/>
              </a:rPr>
              <a:t>We will use dojo throughout the year to give out messages about events in class.</a:t>
            </a:r>
          </a:p>
          <a:p>
            <a:endParaRPr lang="en-GB" sz="3000" dirty="0">
              <a:latin typeface="Comic Sans MS" panose="030F0702030302020204" pitchFamily="66" charset="0"/>
            </a:endParaRPr>
          </a:p>
          <a:p>
            <a:r>
              <a:rPr lang="en-GB" sz="3000" dirty="0">
                <a:latin typeface="Comic Sans MS" panose="030F0702030302020204" pitchFamily="66" charset="0"/>
              </a:rPr>
              <a:t>Please use dojo for quick non-urgent messages or questions.</a:t>
            </a:r>
          </a:p>
          <a:p>
            <a:pPr marL="0" indent="0" algn="ctr">
              <a:buNone/>
            </a:pPr>
            <a:endParaRPr lang="en-GB" sz="3000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3000" dirty="0">
                <a:latin typeface="Comic Sans MS" panose="030F0702030302020204" pitchFamily="66" charset="0"/>
              </a:rPr>
              <a:t>For anything else please catch one of us at the end of the day or make an appointment/arrange a phone call through the school office. 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600" dirty="0">
                <a:latin typeface="Comic Sans MS" panose="030F0702030302020204" pitchFamily="66" charset="0"/>
              </a:rPr>
              <a:t>Dojo</a:t>
            </a:r>
          </a:p>
        </p:txBody>
      </p:sp>
    </p:spTree>
    <p:extLst>
      <p:ext uri="{BB962C8B-B14F-4D97-AF65-F5344CB8AC3E}">
        <p14:creationId xmlns:p14="http://schemas.microsoft.com/office/powerpoint/2010/main" val="1948949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GB" sz="4100" dirty="0">
                <a:latin typeface="Comic Sans MS" panose="030F0702030302020204" pitchFamily="66" charset="0"/>
              </a:rPr>
              <a:t>If you have any questions or concerns after the presentation please let us know.</a:t>
            </a:r>
          </a:p>
          <a:p>
            <a:pPr marL="0" indent="0" algn="ctr">
              <a:buNone/>
            </a:pPr>
            <a:r>
              <a:rPr lang="en-GB" sz="4100" dirty="0">
                <a:latin typeface="Comic Sans MS" panose="030F0702030302020204" pitchFamily="66" charset="0"/>
              </a:rPr>
              <a:t>Thank you for listening and I look forward to working with you and your families this year. 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10451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aveform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Waveform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aveform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1585</TotalTime>
  <Words>813</Words>
  <Application>Microsoft Office PowerPoint</Application>
  <PresentationFormat>On-screen Show (4:3)</PresentationFormat>
  <Paragraphs>109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3" baseType="lpstr">
      <vt:lpstr>Arial</vt:lpstr>
      <vt:lpstr>Calibri</vt:lpstr>
      <vt:lpstr>Candara</vt:lpstr>
      <vt:lpstr>Comic Sans MS</vt:lpstr>
      <vt:lpstr>Symbol</vt:lpstr>
      <vt:lpstr>Waveform</vt:lpstr>
      <vt:lpstr>Welcome to Chestnut Class</vt:lpstr>
      <vt:lpstr>English topics this term</vt:lpstr>
      <vt:lpstr>Maths</vt:lpstr>
      <vt:lpstr>Some of the topics this term:</vt:lpstr>
      <vt:lpstr>Times Tables</vt:lpstr>
      <vt:lpstr>Times Tables</vt:lpstr>
      <vt:lpstr>Times tables badges</vt:lpstr>
      <vt:lpstr>Spellings</vt:lpstr>
      <vt:lpstr>Homework</vt:lpstr>
      <vt:lpstr>Reading</vt:lpstr>
      <vt:lpstr>Reading</vt:lpstr>
      <vt:lpstr>Uniform</vt:lpstr>
      <vt:lpstr>Important days</vt:lpstr>
      <vt:lpstr>Rewards</vt:lpstr>
      <vt:lpstr>Water bottles</vt:lpstr>
      <vt:lpstr>Dojo</vt:lpstr>
      <vt:lpstr>Thank you!</vt:lpstr>
    </vt:vector>
  </TitlesOfParts>
  <Company>Lancashire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Class E !</dc:title>
  <dc:creator>Nicola Earl</dc:creator>
  <cp:lastModifiedBy>Lesley Ryder</cp:lastModifiedBy>
  <cp:revision>191</cp:revision>
  <cp:lastPrinted>2018-09-10T19:26:25Z</cp:lastPrinted>
  <dcterms:created xsi:type="dcterms:W3CDTF">2014-09-14T15:27:06Z</dcterms:created>
  <dcterms:modified xsi:type="dcterms:W3CDTF">2025-09-18T16:47:06Z</dcterms:modified>
</cp:coreProperties>
</file>