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52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D06BA-A87D-4180-9AC1-71F01BD4F981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A26DF9-FCBC-48F4-8B66-0DE6E35345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71385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D06BA-A87D-4180-9AC1-71F01BD4F981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A26DF9-FCBC-48F4-8B66-0DE6E35345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41061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D06BA-A87D-4180-9AC1-71F01BD4F981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A26DF9-FCBC-48F4-8B66-0DE6E35345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84130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D06BA-A87D-4180-9AC1-71F01BD4F981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A26DF9-FCBC-48F4-8B66-0DE6E35345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09216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D06BA-A87D-4180-9AC1-71F01BD4F981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A26DF9-FCBC-48F4-8B66-0DE6E35345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00155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D06BA-A87D-4180-9AC1-71F01BD4F981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A26DF9-FCBC-48F4-8B66-0DE6E35345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33164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D06BA-A87D-4180-9AC1-71F01BD4F981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A26DF9-FCBC-48F4-8B66-0DE6E35345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2274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D06BA-A87D-4180-9AC1-71F01BD4F981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A26DF9-FCBC-48F4-8B66-0DE6E35345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99448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D06BA-A87D-4180-9AC1-71F01BD4F981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A26DF9-FCBC-48F4-8B66-0DE6E35345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80895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D06BA-A87D-4180-9AC1-71F01BD4F981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A26DF9-FCBC-48F4-8B66-0DE6E35345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64477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D06BA-A87D-4180-9AC1-71F01BD4F981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A26DF9-FCBC-48F4-8B66-0DE6E35345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41606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6D06BA-A87D-4180-9AC1-71F01BD4F981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A26DF9-FCBC-48F4-8B66-0DE6E35345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95382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Rectangle 1"/>
          <p:cNvSpPr>
            <a:spLocks noChangeArrowheads="1"/>
          </p:cNvSpPr>
          <p:nvPr/>
        </p:nvSpPr>
        <p:spPr bwMode="auto">
          <a:xfrm>
            <a:off x="467544" y="954105"/>
            <a:ext cx="8424936" cy="5539978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33308" tIns="0" rIns="0" bIns="0" numCol="1" anchor="ctr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r>
              <a:rPr lang="en-US" altLang="en-US" dirty="0" smtClean="0">
                <a:solidFill>
                  <a:srgbClr val="009999"/>
                </a:solidFill>
                <a:latin typeface="Comic Sans MS" panose="030F0702030302020204" pitchFamily="66" charset="0"/>
              </a:rPr>
              <a:t>How </a:t>
            </a:r>
            <a:r>
              <a:rPr lang="en-US" altLang="en-US" dirty="0">
                <a:solidFill>
                  <a:srgbClr val="009999"/>
                </a:solidFill>
                <a:latin typeface="Comic Sans MS" panose="030F0702030302020204" pitchFamily="66" charset="0"/>
              </a:rPr>
              <a:t>to learn </a:t>
            </a:r>
            <a:r>
              <a:rPr lang="en-US" altLang="en-US" dirty="0" smtClean="0">
                <a:solidFill>
                  <a:srgbClr val="009999"/>
                </a:solidFill>
                <a:latin typeface="Comic Sans MS" panose="030F0702030302020204" pitchFamily="66" charset="0"/>
              </a:rPr>
              <a:t>homophones</a:t>
            </a:r>
          </a:p>
          <a:p>
            <a:endParaRPr lang="en-US" altLang="en-US" dirty="0">
              <a:solidFill>
                <a:srgbClr val="009999"/>
              </a:solidFill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Homophones are words that sound the same but have different spellings and different meanings, for example:</a:t>
            </a:r>
            <a:endParaRPr lang="en-US" altLang="en-US" dirty="0">
              <a:solidFill>
                <a:srgbClr val="009999"/>
              </a:solidFill>
              <a:latin typeface="Comic Sans MS" panose="030F0702030302020204" pitchFamily="66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</a:rPr>
              <a:t>      </a:t>
            </a:r>
            <a:br>
              <a:rPr kumimoji="0" lang="en-US" alt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</a:rPr>
            </a:br>
            <a:r>
              <a:rPr kumimoji="0" lang="en-US" alt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</a:rPr>
              <a:t>                                    Meat			</a:t>
            </a:r>
            <a:r>
              <a:rPr kumimoji="0" lang="en-US" altLang="en-US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</a:rPr>
              <a:t>                        </a:t>
            </a:r>
            <a:r>
              <a:rPr kumimoji="0" lang="en-US" alt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</a:rPr>
              <a:t>Meet</a:t>
            </a:r>
            <a:endParaRPr lang="en-US" altLang="en-US" dirty="0">
              <a:solidFill>
                <a:srgbClr val="333333"/>
              </a:solidFill>
              <a:latin typeface="Comic Sans MS" panose="030F0702030302020204" pitchFamily="66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b="0" i="0" u="none" strike="noStrike" cap="none" normalizeH="0" baseline="0" dirty="0" smtClean="0">
              <a:ln>
                <a:noFill/>
              </a:ln>
              <a:solidFill>
                <a:srgbClr val="333333"/>
              </a:solidFill>
              <a:effectLst/>
              <a:latin typeface="Comic Sans MS" panose="030F0702030302020204" pitchFamily="66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Comic Sans MS" panose="030F0702030302020204" pitchFamily="66" charset="0"/>
              </a:rPr>
              <a:t>These words are called homophones from the Greek words</a:t>
            </a:r>
            <a:r>
              <a:rPr lang="en-US" altLang="en-US" dirty="0">
                <a:solidFill>
                  <a:srgbClr val="333333"/>
                </a:solidFill>
                <a:latin typeface="Comic Sans MS" panose="030F0702030302020204" pitchFamily="66" charset="0"/>
              </a:rPr>
              <a:t> </a:t>
            </a:r>
            <a:r>
              <a:rPr kumimoji="0" lang="en-US" altLang="en-US" b="1" i="1" u="none" strike="noStrike" cap="none" normalizeH="0" baseline="0" dirty="0" smtClean="0">
                <a:ln>
                  <a:noFill/>
                </a:ln>
                <a:solidFill>
                  <a:srgbClr val="C64711"/>
                </a:solidFill>
                <a:effectLst/>
                <a:latin typeface="Comic Sans MS" panose="030F0702030302020204" pitchFamily="66" charset="0"/>
              </a:rPr>
              <a:t>same </a:t>
            </a:r>
            <a:r>
              <a:rPr kumimoji="0" lang="en-US" altLang="en-US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Comic Sans MS" panose="030F0702030302020204" pitchFamily="66" charset="0"/>
              </a:rPr>
              <a:t>and </a:t>
            </a:r>
            <a:r>
              <a:rPr kumimoji="0" lang="en-US" altLang="en-US" b="1" i="1" u="none" strike="noStrike" cap="none" normalizeH="0" baseline="0" dirty="0" smtClean="0">
                <a:ln>
                  <a:noFill/>
                </a:ln>
                <a:solidFill>
                  <a:srgbClr val="C64711"/>
                </a:solidFill>
                <a:effectLst/>
                <a:latin typeface="Comic Sans MS" panose="030F0702030302020204" pitchFamily="66" charset="0"/>
              </a:rPr>
              <a:t>sound</a:t>
            </a:r>
            <a:r>
              <a:rPr kumimoji="0" lang="en-US" altLang="en-US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Comic Sans MS" panose="030F0702030302020204" pitchFamily="66" charset="0"/>
              </a:rPr>
              <a:t>. Some other examples: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en-US" dirty="0">
              <a:solidFill>
                <a:srgbClr val="333333"/>
              </a:solidFill>
              <a:latin typeface="Comic Sans MS" panose="030F0702030302020204" pitchFamily="66" charset="0"/>
            </a:endParaRPr>
          </a:p>
          <a:p>
            <a:pPr lvl="0" algn="ctr" eaLnBrk="0" hangingPunct="0"/>
            <a:r>
              <a:rPr lang="en-GB" altLang="en-US" b="1" dirty="0" smtClean="0">
                <a:solidFill>
                  <a:srgbClr val="333333"/>
                </a:solidFill>
                <a:latin typeface="Comic Sans MS" panose="030F0702030302020204" pitchFamily="66" charset="0"/>
              </a:rPr>
              <a:t> die </a:t>
            </a:r>
            <a:r>
              <a:rPr lang="en-GB" altLang="en-US" b="1" dirty="0">
                <a:solidFill>
                  <a:srgbClr val="333333"/>
                </a:solidFill>
                <a:latin typeface="Comic Sans MS" panose="030F0702030302020204" pitchFamily="66" charset="0"/>
              </a:rPr>
              <a:t>/ </a:t>
            </a:r>
            <a:r>
              <a:rPr lang="en-GB" altLang="en-US" b="1" dirty="0" smtClean="0">
                <a:solidFill>
                  <a:srgbClr val="333333"/>
                </a:solidFill>
                <a:latin typeface="Comic Sans MS" panose="030F0702030302020204" pitchFamily="66" charset="0"/>
              </a:rPr>
              <a:t>dye        flair </a:t>
            </a:r>
            <a:r>
              <a:rPr lang="en-GB" altLang="en-US" b="1" dirty="0">
                <a:solidFill>
                  <a:srgbClr val="333333"/>
                </a:solidFill>
                <a:latin typeface="Comic Sans MS" panose="030F0702030302020204" pitchFamily="66" charset="0"/>
              </a:rPr>
              <a:t>/ flare	</a:t>
            </a:r>
            <a:r>
              <a:rPr lang="en-GB" altLang="en-US" b="1" dirty="0" smtClean="0">
                <a:solidFill>
                  <a:srgbClr val="333333"/>
                </a:solidFill>
                <a:latin typeface="Comic Sans MS" panose="030F0702030302020204" pitchFamily="66" charset="0"/>
              </a:rPr>
              <a:t>   hole </a:t>
            </a:r>
            <a:r>
              <a:rPr lang="en-GB" altLang="en-US" b="1" dirty="0">
                <a:solidFill>
                  <a:srgbClr val="333333"/>
                </a:solidFill>
                <a:latin typeface="Comic Sans MS" panose="030F0702030302020204" pitchFamily="66" charset="0"/>
              </a:rPr>
              <a:t>/ whole		threw / through</a:t>
            </a:r>
            <a:endParaRPr kumimoji="0" lang="en-US" altLang="en-US" b="1" i="0" u="none" strike="noStrike" cap="none" normalizeH="0" baseline="0" dirty="0" smtClean="0">
              <a:ln>
                <a:noFill/>
              </a:ln>
              <a:solidFill>
                <a:srgbClr val="333333"/>
              </a:solidFill>
              <a:effectLst/>
              <a:latin typeface="Comic Sans MS" panose="030F0702030302020204" pitchFamily="66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anose="030F0702030302020204" pitchFamily="66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Comic Sans MS" panose="030F0702030302020204" pitchFamily="66" charset="0"/>
              </a:rPr>
              <a:t>Sometimes it is hard to remember which spelling to use because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anose="030F0702030302020204" pitchFamily="66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Comic Sans MS" panose="030F0702030302020204" pitchFamily="66" charset="0"/>
              </a:rPr>
              <a:t>Both words look right - they are both real words.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Comic Sans MS" panose="030F0702030302020204" pitchFamily="66" charset="0"/>
              </a:rPr>
              <a:t>Both words sound the same - so the sounds won't help you.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lang="en-US" altLang="en-US" dirty="0">
              <a:solidFill>
                <a:srgbClr val="333333"/>
              </a:solidFill>
              <a:latin typeface="Comic Sans MS" panose="030F0702030302020204" pitchFamily="66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en-US" altLang="en-US" b="0" i="0" u="none" strike="noStrike" cap="none" normalizeH="0" baseline="0" dirty="0" smtClean="0">
              <a:ln>
                <a:noFill/>
              </a:ln>
              <a:solidFill>
                <a:srgbClr val="333333"/>
              </a:solidFill>
              <a:effectLst/>
              <a:latin typeface="Comic Sans MS" panose="030F0702030302020204" pitchFamily="66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Comic Sans MS" panose="030F0702030302020204" pitchFamily="66" charset="0"/>
              </a:rPr>
              <a:t>So how can you remember which word is which? Try inventing a mnemonic to help fix the correct word in your memory. For example:</a:t>
            </a:r>
            <a:endParaRPr kumimoji="0" lang="en-US" alt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anose="030F0702030302020204" pitchFamily="66" charset="0"/>
            </a:endParaRPr>
          </a:p>
        </p:txBody>
      </p:sp>
      <p:pic>
        <p:nvPicPr>
          <p:cNvPr id="1026" name="Picture 2" descr="homophones - learn to spell similar sounding word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3" y="188640"/>
            <a:ext cx="942975" cy="942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Tips, help learning English spelli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8935" y="2132229"/>
            <a:ext cx="983976" cy="8148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Tips, help learning English spelli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1988840"/>
            <a:ext cx="1143000" cy="9465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650765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1. Link the words with others that you know:</a:t>
            </a:r>
            <a:endParaRPr lang="en-GB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729" t="34428" r="37993" b="18707"/>
          <a:stretch/>
        </p:blipFill>
        <p:spPr bwMode="auto">
          <a:xfrm>
            <a:off x="251520" y="1569720"/>
            <a:ext cx="8712968" cy="48116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776101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2400" b="1" dirty="0"/>
              <a:t>2. Look at the letter that is different. </a:t>
            </a:r>
            <a:r>
              <a:rPr lang="en-GB" sz="2400" dirty="0"/>
              <a:t>Think of a link that helps you remember the meaning. Draw pictures and write the words in a cross, like this:</a:t>
            </a:r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799" t="14712" r="37634"/>
          <a:stretch/>
        </p:blipFill>
        <p:spPr bwMode="auto">
          <a:xfrm>
            <a:off x="395536" y="1484784"/>
            <a:ext cx="8496944" cy="48965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047642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3. Look for small words within the main word:</a:t>
            </a:r>
            <a:endParaRPr lang="en-GB" dirty="0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441" t="27154" r="36917" b="1491"/>
          <a:stretch/>
        </p:blipFill>
        <p:spPr bwMode="auto">
          <a:xfrm>
            <a:off x="395536" y="1412776"/>
            <a:ext cx="8568952" cy="51845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50836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118" t="22960" r="22580" b="4407"/>
          <a:stretch/>
        </p:blipFill>
        <p:spPr bwMode="auto">
          <a:xfrm>
            <a:off x="179512" y="260649"/>
            <a:ext cx="8640960" cy="64560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989952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</TotalTime>
  <Words>54</Words>
  <Application>Microsoft Office PowerPoint</Application>
  <PresentationFormat>On-screen Show (4:3)</PresentationFormat>
  <Paragraphs>19</Paragraphs>
  <Slides>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Office Theme</vt:lpstr>
      <vt:lpstr>PowerPoint Presentation</vt:lpstr>
      <vt:lpstr>1. Link the words with others that you know:</vt:lpstr>
      <vt:lpstr>2. Look at the letter that is different. Think of a link that helps you remember the meaning. Draw pictures and write the words in a cross, like this:</vt:lpstr>
      <vt:lpstr>3. Look for small words within the main word:</vt:lpstr>
      <vt:lpstr>PowerPoint Presentation</vt:lpstr>
    </vt:vector>
  </TitlesOfParts>
  <Company>The Westfield Centre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Alex Gordon</dc:creator>
  <cp:lastModifiedBy>Alex Gordon</cp:lastModifiedBy>
  <cp:revision>3</cp:revision>
  <dcterms:created xsi:type="dcterms:W3CDTF">2021-01-24T14:52:06Z</dcterms:created>
  <dcterms:modified xsi:type="dcterms:W3CDTF">2021-01-24T15:16:28Z</dcterms:modified>
</cp:coreProperties>
</file>