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88" r:id="rId4"/>
    <p:sldId id="289" r:id="rId5"/>
    <p:sldId id="295" r:id="rId6"/>
    <p:sldId id="296" r:id="rId7"/>
    <p:sldId id="290" r:id="rId8"/>
    <p:sldId id="29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C896"/>
    <a:srgbClr val="D05E5E"/>
    <a:srgbClr val="91D25E"/>
    <a:srgbClr val="EEE870"/>
    <a:srgbClr val="C670AF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103" autoAdjust="0"/>
    <p:restoredTop sz="94660"/>
  </p:normalViewPr>
  <p:slideViewPr>
    <p:cSldViewPr snapToGrid="0">
      <p:cViewPr varScale="1">
        <p:scale>
          <a:sx n="69" d="100"/>
          <a:sy n="69" d="100"/>
        </p:scale>
        <p:origin x="3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Wonder of Well-being</a:t>
            </a:r>
            <a:endParaRPr lang="en-GB" sz="6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UKS2 – Anxiety Triggers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327180" y="2397404"/>
            <a:ext cx="7537641" cy="3342239"/>
            <a:chOff x="2453524" y="2397404"/>
            <a:chExt cx="7537641" cy="3342239"/>
          </a:xfrm>
        </p:grpSpPr>
        <p:sp>
          <p:nvSpPr>
            <p:cNvPr id="11" name="Speech Bubble: Oval 10">
              <a:extLst>
                <a:ext uri="{FF2B5EF4-FFF2-40B4-BE49-F238E27FC236}">
                  <a16:creationId xmlns:a16="http://schemas.microsoft.com/office/drawing/2014/main" id="{5674924C-509F-4D9A-9938-06747EA21398}"/>
                </a:ext>
              </a:extLst>
            </p:cNvPr>
            <p:cNvSpPr/>
            <p:nvPr/>
          </p:nvSpPr>
          <p:spPr>
            <a:xfrm>
              <a:off x="2453524" y="2717847"/>
              <a:ext cx="4369809" cy="2551869"/>
            </a:xfrm>
            <a:prstGeom prst="wedgeEllipseCallout">
              <a:avLst>
                <a:gd name="adj1" fmla="val 52391"/>
                <a:gd name="adj2" fmla="val 36343"/>
              </a:avLst>
            </a:prstGeom>
            <a:noFill/>
            <a:ln w="69850">
              <a:solidFill>
                <a:srgbClr val="62C89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Let’s talk about what makes us anxious</a:t>
              </a:r>
              <a:endParaRPr lang="en-GB" sz="32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1027" name="Picture 3" descr="27145461_468214916908565_128156848_o">
              <a:extLst>
                <a:ext uri="{FF2B5EF4-FFF2-40B4-BE49-F238E27FC236}">
                  <a16:creationId xmlns:a16="http://schemas.microsoft.com/office/drawing/2014/main" id="{27EAEF8D-9E36-4715-8503-9B6DCD9DB6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0" t="77598" r="69607" b="3638"/>
            <a:stretch/>
          </p:blipFill>
          <p:spPr bwMode="auto">
            <a:xfrm>
              <a:off x="6923959" y="2397404"/>
              <a:ext cx="3067206" cy="3342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understand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731980" y="1202177"/>
            <a:ext cx="10728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Last session, we talked about how the brain needs to feel calm and safe for you to be able to learn.</a:t>
            </a:r>
            <a:endParaRPr lang="en-US" sz="2800" dirty="0"/>
          </a:p>
        </p:txBody>
      </p:sp>
      <p:grpSp>
        <p:nvGrpSpPr>
          <p:cNvPr id="2" name="Group 1"/>
          <p:cNvGrpSpPr/>
          <p:nvPr/>
        </p:nvGrpSpPr>
        <p:grpSpPr>
          <a:xfrm>
            <a:off x="658624" y="2296743"/>
            <a:ext cx="10874753" cy="4001095"/>
            <a:chOff x="726674" y="2176823"/>
            <a:chExt cx="10874753" cy="400109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674" y="2214631"/>
              <a:ext cx="5352881" cy="3668110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FD1A19C-2584-4563-9F0C-5506298A5F85}"/>
                </a:ext>
              </a:extLst>
            </p:cNvPr>
            <p:cNvSpPr txBox="1"/>
            <p:nvPr/>
          </p:nvSpPr>
          <p:spPr>
            <a:xfrm>
              <a:off x="6670127" y="2176823"/>
              <a:ext cx="4931300" cy="40010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1400" dirty="0">
                <a:latin typeface="Century Gothic" panose="020B0502020202020204" pitchFamily="34" charset="0"/>
              </a:endParaRPr>
            </a:p>
            <a:p>
              <a:r>
                <a:rPr lang="en-GB" sz="2400" b="1" dirty="0">
                  <a:latin typeface="Century Gothic" panose="020B0502020202020204" pitchFamily="34" charset="0"/>
                </a:rPr>
                <a:t>r</a:t>
              </a:r>
              <a:r>
                <a:rPr lang="en-GB" sz="2400" b="1" dirty="0" smtClean="0">
                  <a:latin typeface="Century Gothic" panose="020B0502020202020204" pitchFamily="34" charset="0"/>
                </a:rPr>
                <a:t>eptilian</a:t>
              </a:r>
              <a:r>
                <a:rPr lang="en-GB" sz="2400" dirty="0" smtClean="0">
                  <a:latin typeface="Century Gothic" panose="020B0502020202020204" pitchFamily="34" charset="0"/>
                </a:rPr>
                <a:t> </a:t>
              </a:r>
              <a:r>
                <a:rPr lang="en-GB" sz="2400" dirty="0">
                  <a:latin typeface="Century Gothic" panose="020B0502020202020204" pitchFamily="34" charset="0"/>
                </a:rPr>
                <a:t>-  </a:t>
              </a:r>
              <a:r>
                <a:rPr lang="en-US" sz="2400" dirty="0">
                  <a:latin typeface="Century Gothic" panose="020B0502020202020204" pitchFamily="34" charset="0"/>
                </a:rPr>
                <a:t>The primitive part of the human brain that mirrors that of reptiles, controlling instinctive behavior</a:t>
              </a:r>
              <a:r>
                <a:rPr lang="en-US" sz="2400" dirty="0" smtClean="0">
                  <a:latin typeface="Century Gothic" panose="020B0502020202020204" pitchFamily="34" charset="0"/>
                </a:rPr>
                <a:t>.</a:t>
              </a:r>
            </a:p>
            <a:p>
              <a:endParaRPr lang="en-US" sz="2400" dirty="0">
                <a:latin typeface="Century Gothic" panose="020B0502020202020204" pitchFamily="34" charset="0"/>
              </a:endParaRPr>
            </a:p>
            <a:p>
              <a:r>
                <a:rPr lang="en-US" sz="2400" dirty="0">
                  <a:latin typeface="Century Gothic" panose="020B0502020202020204" pitchFamily="34" charset="0"/>
                </a:rPr>
                <a:t>In order to learn successfully, the reptilian brain must not be scared; it must feel safe and calm.</a:t>
              </a:r>
              <a:endParaRPr lang="en-GB" sz="2400" dirty="0">
                <a:latin typeface="Century Gothic" panose="020B0502020202020204" pitchFamily="34" charset="0"/>
              </a:endParaRPr>
            </a:p>
            <a:p>
              <a:endParaRPr lang="en-GB" sz="2400" dirty="0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153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ponder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367202" y="1906678"/>
            <a:ext cx="502170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When things make you anxious or upset, we call them ‘triggers’</a:t>
            </a:r>
            <a:endParaRPr lang="en-GB" sz="28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433" y="1264020"/>
            <a:ext cx="4794900" cy="492228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587525" y="3871403"/>
            <a:ext cx="45810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Think of things that are </a:t>
            </a:r>
            <a:r>
              <a:rPr lang="en-GB" sz="2800" i="1" dirty="0" smtClean="0">
                <a:latin typeface="Century Gothic" panose="020B0502020202020204" pitchFamily="34" charset="0"/>
              </a:rPr>
              <a:t>your</a:t>
            </a:r>
            <a:r>
              <a:rPr lang="en-GB" sz="2800" dirty="0" smtClean="0">
                <a:latin typeface="Century Gothic" panose="020B0502020202020204" pitchFamily="34" charset="0"/>
              </a:rPr>
              <a:t> ‘triggers’.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703" y="4911770"/>
            <a:ext cx="1171772" cy="11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connect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944418" y="1202177"/>
            <a:ext cx="10303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smtClean="0">
                <a:latin typeface="Century Gothic" panose="020B0502020202020204" pitchFamily="34" charset="0"/>
              </a:rPr>
              <a:t>Now</a:t>
            </a:r>
            <a:r>
              <a:rPr lang="en-GB" sz="2800" dirty="0" smtClean="0">
                <a:latin typeface="Century Gothic" panose="020B0502020202020204" pitchFamily="34" charset="0"/>
              </a:rPr>
              <a:t>, think about </a:t>
            </a:r>
            <a:r>
              <a:rPr lang="en-GB" sz="2800" i="1" dirty="0" smtClean="0">
                <a:latin typeface="Century Gothic" panose="020B0502020202020204" pitchFamily="34" charset="0"/>
              </a:rPr>
              <a:t>activities</a:t>
            </a:r>
            <a:r>
              <a:rPr lang="en-GB" sz="2800" dirty="0" smtClean="0">
                <a:latin typeface="Century Gothic" panose="020B0502020202020204" pitchFamily="34" charset="0"/>
              </a:rPr>
              <a:t> that make you feel calm.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92430" y="2633408"/>
            <a:ext cx="10607140" cy="2329035"/>
            <a:chOff x="888354" y="2633408"/>
            <a:chExt cx="10607140" cy="232903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8354" y="3193779"/>
              <a:ext cx="2356083" cy="137565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1634" y="2633408"/>
              <a:ext cx="1869632" cy="232903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0943" y="3419502"/>
              <a:ext cx="2235107" cy="114993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56850" y="3026421"/>
              <a:ext cx="2438644" cy="1543011"/>
            </a:xfrm>
            <a:prstGeom prst="rect">
              <a:avLst/>
            </a:prstGeom>
          </p:spPr>
        </p:pic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703" y="4911770"/>
            <a:ext cx="1171772" cy="11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7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reflect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889640" y="1694441"/>
            <a:ext cx="8412721" cy="3342239"/>
            <a:chOff x="1542375" y="1694441"/>
            <a:chExt cx="8412721" cy="3342239"/>
          </a:xfrm>
        </p:grpSpPr>
        <p:pic>
          <p:nvPicPr>
            <p:cNvPr id="10" name="Picture 3" descr="27145461_468214916908565_128156848_o">
              <a:extLst>
                <a:ext uri="{FF2B5EF4-FFF2-40B4-BE49-F238E27FC236}">
                  <a16:creationId xmlns:a16="http://schemas.microsoft.com/office/drawing/2014/main" id="{27EAEF8D-9E36-4715-8503-9B6DCD9DB6C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0" t="77598" r="69607" b="3638"/>
            <a:stretch/>
          </p:blipFill>
          <p:spPr bwMode="auto">
            <a:xfrm>
              <a:off x="6887890" y="1694441"/>
              <a:ext cx="3067206" cy="3342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7" name="Speech Bubble: Oval 10">
              <a:extLst>
                <a:ext uri="{FF2B5EF4-FFF2-40B4-BE49-F238E27FC236}">
                  <a16:creationId xmlns:a16="http://schemas.microsoft.com/office/drawing/2014/main" id="{5674924C-509F-4D9A-9938-06747EA21398}"/>
                </a:ext>
              </a:extLst>
            </p:cNvPr>
            <p:cNvSpPr/>
            <p:nvPr/>
          </p:nvSpPr>
          <p:spPr>
            <a:xfrm>
              <a:off x="1542375" y="1853560"/>
              <a:ext cx="5220000" cy="3024000"/>
            </a:xfrm>
            <a:prstGeom prst="wedgeEllipseCallout">
              <a:avLst>
                <a:gd name="adj1" fmla="val 52391"/>
                <a:gd name="adj2" fmla="val 36343"/>
              </a:avLst>
            </a:prstGeom>
            <a:noFill/>
            <a:ln w="69850">
              <a:solidFill>
                <a:srgbClr val="62C89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How can you help others in your bubble if they are anxious and upset?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751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reflect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944418" y="1202177"/>
            <a:ext cx="10303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Ways that you could help include…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009571" y="2186121"/>
            <a:ext cx="10172859" cy="1532335"/>
            <a:chOff x="894718" y="2186121"/>
            <a:chExt cx="10172859" cy="1532335"/>
          </a:xfrm>
        </p:grpSpPr>
        <p:sp>
          <p:nvSpPr>
            <p:cNvPr id="2" name="TextBox 1"/>
            <p:cNvSpPr txBox="1"/>
            <p:nvPr/>
          </p:nvSpPr>
          <p:spPr>
            <a:xfrm>
              <a:off x="894718" y="2186121"/>
              <a:ext cx="2912623" cy="15323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dirty="0" smtClean="0">
                  <a:latin typeface="Century Gothic" panose="020B0502020202020204" pitchFamily="34" charset="0"/>
                </a:rPr>
                <a:t>allowing them to talk about their worries</a:t>
              </a:r>
              <a:endParaRPr lang="en-GB" sz="2800" dirty="0">
                <a:latin typeface="Century Gothic" panose="020B0502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524836" y="2186122"/>
              <a:ext cx="2912623" cy="15323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endParaRPr lang="en-GB" sz="800" dirty="0" smtClean="0">
                <a:latin typeface="Century Gothic" panose="020B0502020202020204" pitchFamily="34" charset="0"/>
              </a:endParaRPr>
            </a:p>
            <a:p>
              <a:pPr algn="ctr"/>
              <a:r>
                <a:rPr lang="en-GB" sz="2800" dirty="0">
                  <a:latin typeface="Century Gothic" panose="020B0502020202020204" pitchFamily="34" charset="0"/>
                </a:rPr>
                <a:t>s</a:t>
              </a:r>
              <a:r>
                <a:rPr lang="en-GB" sz="2800" dirty="0" smtClean="0">
                  <a:latin typeface="Century Gothic" panose="020B0502020202020204" pitchFamily="34" charset="0"/>
                </a:rPr>
                <a:t>haring a funny story</a:t>
              </a:r>
            </a:p>
            <a:p>
              <a:pPr algn="ctr"/>
              <a:endParaRPr lang="en-GB" sz="2000" dirty="0">
                <a:latin typeface="Century Gothic" panose="020B0502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154954" y="2186121"/>
              <a:ext cx="2912623" cy="15323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dirty="0" smtClean="0">
                  <a:latin typeface="Century Gothic" panose="020B0502020202020204" pitchFamily="34" charset="0"/>
                </a:rPr>
                <a:t>simply giving them a smile or thumbs-up</a:t>
              </a:r>
              <a:endParaRPr lang="en-GB" sz="2800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128" y="4074295"/>
            <a:ext cx="1404686" cy="1663489"/>
          </a:xfrm>
          <a:prstGeom prst="rect">
            <a:avLst/>
          </a:prstGeom>
        </p:spPr>
      </p:pic>
      <p:pic>
        <p:nvPicPr>
          <p:cNvPr id="1026" name="Picture 2" descr="27145461_468214916908565_128156848_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4" t="8908" r="37540" b="72327"/>
          <a:stretch>
            <a:fillRect/>
          </a:stretch>
        </p:blipFill>
        <p:spPr bwMode="auto">
          <a:xfrm>
            <a:off x="5225462" y="3963967"/>
            <a:ext cx="1874161" cy="192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703" y="4911770"/>
            <a:ext cx="1171772" cy="11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21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imagine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762760" y="1198922"/>
            <a:ext cx="8666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Imagine your mind as the sea or a lake</a:t>
            </a:r>
            <a:r>
              <a:rPr lang="en-GB" sz="2800" dirty="0" smtClean="0">
                <a:latin typeface="Century Gothic" panose="020B0502020202020204" pitchFamily="34" charset="0"/>
              </a:rPr>
              <a:t>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582" y="1722142"/>
            <a:ext cx="6241777" cy="4413131"/>
          </a:xfrm>
          <a:prstGeom prst="rect">
            <a:avLst/>
          </a:prstGeom>
        </p:spPr>
      </p:pic>
      <p:pic>
        <p:nvPicPr>
          <p:cNvPr id="3" name="Lake UKS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H="1">
            <a:off x="11129108" y="3668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8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innovate</a:t>
            </a:r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Century Gothic" panose="020B0502020202020204" pitchFamily="34" charset="0"/>
              </a:rPr>
              <a:t>Create your own mindfulness script. Link it to nature and the senses.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721" y="1877288"/>
            <a:ext cx="5756559" cy="406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703" y="4911770"/>
            <a:ext cx="1171772" cy="11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2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229</Words>
  <Application>Microsoft Office PowerPoint</Application>
  <PresentationFormat>Widescreen</PresentationFormat>
  <Paragraphs>96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Clair Jones</cp:lastModifiedBy>
  <cp:revision>149</cp:revision>
  <dcterms:created xsi:type="dcterms:W3CDTF">2018-03-29T14:43:08Z</dcterms:created>
  <dcterms:modified xsi:type="dcterms:W3CDTF">2021-02-22T10:47:51Z</dcterms:modified>
  <cp:contentStatus/>
</cp:coreProperties>
</file>