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handoutMasterIdLst>
    <p:handoutMasterId r:id="rId18"/>
  </p:handoutMasterIdLst>
  <p:sldIdLst>
    <p:sldId id="256" r:id="rId2"/>
    <p:sldId id="285" r:id="rId3"/>
    <p:sldId id="281" r:id="rId4"/>
    <p:sldId id="257" r:id="rId5"/>
    <p:sldId id="286" r:id="rId6"/>
    <p:sldId id="276" r:id="rId7"/>
    <p:sldId id="287" r:id="rId8"/>
    <p:sldId id="260" r:id="rId9"/>
    <p:sldId id="264" r:id="rId10"/>
    <p:sldId id="274" r:id="rId11"/>
    <p:sldId id="265" r:id="rId12"/>
    <p:sldId id="273" r:id="rId13"/>
    <p:sldId id="267" r:id="rId14"/>
    <p:sldId id="268" r:id="rId15"/>
    <p:sldId id="284" r:id="rId16"/>
    <p:sldId id="269" r:id="rId17"/>
  </p:sldIdLst>
  <p:sldSz cx="9144000" cy="6858000" type="screen4x3"/>
  <p:notesSz cx="6888163" cy="100203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2A17C4A-B2DE-E309-E8CA-D7FFCE5CE0BA}" v="168" dt="2024-09-09T16:09:28.650"/>
    <p1510:client id="{852BEA48-6E25-AE7A-9288-1B126B68697C}" v="323" dt="2024-09-10T13:50:57.89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320" y="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951FC8A-DD8D-442C-B1CD-3E272391A1D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1"/>
            <a:ext cx="2984549" cy="502095"/>
          </a:xfrm>
          <a:prstGeom prst="rect">
            <a:avLst/>
          </a:prstGeom>
        </p:spPr>
        <p:txBody>
          <a:bodyPr vert="horz" lIns="98975" tIns="49487" rIns="98975" bIns="49487" rtlCol="0"/>
          <a:lstStyle>
            <a:lvl1pPr algn="l">
              <a:defRPr sz="1300"/>
            </a:lvl1pPr>
          </a:lstStyle>
          <a:p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F8AC583-32D1-425E-BA77-441378AAB9E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02003" y="1"/>
            <a:ext cx="2984549" cy="502095"/>
          </a:xfrm>
          <a:prstGeom prst="rect">
            <a:avLst/>
          </a:prstGeom>
        </p:spPr>
        <p:txBody>
          <a:bodyPr vert="horz" lIns="98975" tIns="49487" rIns="98975" bIns="49487" rtlCol="0"/>
          <a:lstStyle>
            <a:lvl1pPr algn="r">
              <a:defRPr sz="1300"/>
            </a:lvl1pPr>
          </a:lstStyle>
          <a:p>
            <a:fld id="{9BC6C0F8-15AE-423A-9B35-5CDF4C02C7BF}" type="datetimeFigureOut">
              <a:rPr lang="en-GB" smtClean="0"/>
              <a:t>19/09/2025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1124FBB-1AB0-4A78-B71E-8311586C3AE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518206"/>
            <a:ext cx="2984549" cy="502094"/>
          </a:xfrm>
          <a:prstGeom prst="rect">
            <a:avLst/>
          </a:prstGeom>
        </p:spPr>
        <p:txBody>
          <a:bodyPr vert="horz" lIns="98975" tIns="49487" rIns="98975" bIns="49487" rtlCol="0" anchor="b"/>
          <a:lstStyle>
            <a:lvl1pPr algn="l">
              <a:defRPr sz="1300"/>
            </a:lvl1pPr>
          </a:lstStyle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BC7DE5F-12DA-4A77-95DD-20C82FD3807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02003" y="9518206"/>
            <a:ext cx="2984549" cy="502094"/>
          </a:xfrm>
          <a:prstGeom prst="rect">
            <a:avLst/>
          </a:prstGeom>
        </p:spPr>
        <p:txBody>
          <a:bodyPr vert="horz" lIns="98975" tIns="49487" rIns="98975" bIns="49487" rtlCol="0" anchor="b"/>
          <a:lstStyle>
            <a:lvl1pPr algn="r">
              <a:defRPr sz="1300"/>
            </a:lvl1pPr>
          </a:lstStyle>
          <a:p>
            <a:fld id="{39A157E7-EFF6-49DD-BA62-45FF6F355F5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5460508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8D3F0-8981-42CC-A65C-EEDFE23116D9}" type="datetimeFigureOut">
              <a:rPr lang="en-GB" smtClean="0"/>
              <a:t>19/09/2025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2528F-CB0D-49A0-B899-4C5A3C74253A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8D3F0-8981-42CC-A65C-EEDFE23116D9}" type="datetimeFigureOut">
              <a:rPr lang="en-GB" smtClean="0"/>
              <a:t>19/09/2025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2528F-CB0D-49A0-B899-4C5A3C74253A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8D3F0-8981-42CC-A65C-EEDFE23116D9}" type="datetimeFigureOut">
              <a:rPr lang="en-GB" smtClean="0"/>
              <a:t>19/09/2025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2528F-CB0D-49A0-B899-4C5A3C74253A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8D3F0-8981-42CC-A65C-EEDFE23116D9}" type="datetimeFigureOut">
              <a:rPr lang="en-GB" smtClean="0"/>
              <a:t>19/09/2025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2528F-CB0D-49A0-B899-4C5A3C74253A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8D3F0-8981-42CC-A65C-EEDFE23116D9}" type="datetimeFigureOut">
              <a:rPr lang="en-GB" smtClean="0"/>
              <a:t>19/09/2025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2528F-CB0D-49A0-B899-4C5A3C74253A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8D3F0-8981-42CC-A65C-EEDFE23116D9}" type="datetimeFigureOut">
              <a:rPr lang="en-GB" smtClean="0"/>
              <a:t>19/09/2025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2528F-CB0D-49A0-B899-4C5A3C74253A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8D3F0-8981-42CC-A65C-EEDFE23116D9}" type="datetimeFigureOut">
              <a:rPr lang="en-GB" smtClean="0"/>
              <a:t>19/09/2025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2528F-CB0D-49A0-B899-4C5A3C74253A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8D3F0-8981-42CC-A65C-EEDFE23116D9}" type="datetimeFigureOut">
              <a:rPr lang="en-GB" smtClean="0"/>
              <a:t>19/09/2025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2528F-CB0D-49A0-B899-4C5A3C74253A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8D3F0-8981-42CC-A65C-EEDFE23116D9}" type="datetimeFigureOut">
              <a:rPr lang="en-GB" smtClean="0"/>
              <a:t>19/09/2025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2528F-CB0D-49A0-B899-4C5A3C74253A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8D3F0-8981-42CC-A65C-EEDFE23116D9}" type="datetimeFigureOut">
              <a:rPr lang="en-GB" smtClean="0"/>
              <a:t>19/09/2025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2528F-CB0D-49A0-B899-4C5A3C74253A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8D3F0-8981-42CC-A65C-EEDFE23116D9}" type="datetimeFigureOut">
              <a:rPr lang="en-GB" smtClean="0"/>
              <a:t>19/09/2025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2528F-CB0D-49A0-B899-4C5A3C74253A}" type="slidenum">
              <a:rPr lang="en-GB" smtClean="0"/>
              <a:t>‹#›</a:t>
            </a:fld>
            <a:endParaRPr lang="en-GB" dirty="0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C4B8D3F0-8981-42CC-A65C-EEDFE23116D9}" type="datetimeFigureOut">
              <a:rPr lang="en-GB" smtClean="0"/>
              <a:t>19/09/2025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8702528F-CB0D-49A0-B899-4C5A3C74253A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620688"/>
            <a:ext cx="7772400" cy="1780108"/>
          </a:xfrm>
        </p:spPr>
        <p:txBody>
          <a:bodyPr>
            <a:normAutofit fontScale="90000"/>
          </a:bodyPr>
          <a:lstStyle/>
          <a:p>
            <a:r>
              <a:rPr lang="en-GB" sz="6000" dirty="0">
                <a:latin typeface="Comic Sans MS" panose="030F0702030302020204" pitchFamily="66" charset="0"/>
              </a:rPr>
              <a:t>Welcome to Chestnut Class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11560" y="2492896"/>
            <a:ext cx="8064896" cy="3888432"/>
          </a:xfrm>
        </p:spPr>
        <p:txBody>
          <a:bodyPr>
            <a:normAutofit/>
          </a:bodyPr>
          <a:lstStyle/>
          <a:p>
            <a:r>
              <a:rPr lang="en-US" sz="2800" dirty="0" err="1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</a:rPr>
              <a:t>Mrs</a:t>
            </a:r>
            <a:r>
              <a:rPr lang="en-US" sz="2800" dirty="0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</a:rPr>
              <a:t> Peel is the class teacher on Monday, </a:t>
            </a:r>
            <a:r>
              <a:rPr lang="en-US" sz="2800" dirty="0" smtClean="0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</a:rPr>
              <a:t>Tuesday morning, </a:t>
            </a:r>
            <a:r>
              <a:rPr lang="en-US" sz="2800" dirty="0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</a:rPr>
              <a:t>Thursday and Friday. </a:t>
            </a:r>
          </a:p>
          <a:p>
            <a:r>
              <a:rPr lang="en-US" sz="2800" dirty="0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</a:rPr>
              <a:t>Mrs</a:t>
            </a:r>
            <a:r>
              <a:rPr lang="en-US" sz="2800" dirty="0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</a:rPr>
              <a:t>Salkeld</a:t>
            </a:r>
            <a:r>
              <a:rPr lang="en-US" sz="2800" dirty="0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</a:rPr>
              <a:t> teaches us on a Wednesday morning and </a:t>
            </a:r>
            <a:r>
              <a:rPr lang="en-US" sz="2800" dirty="0" err="1" smtClean="0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</a:rPr>
              <a:t>Ms</a:t>
            </a:r>
            <a:r>
              <a:rPr lang="en-US" sz="2800" dirty="0" smtClean="0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</a:rPr>
              <a:t> McPherson </a:t>
            </a:r>
            <a:r>
              <a:rPr lang="en-US" sz="2800" dirty="0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</a:rPr>
              <a:t>teaches us on a </a:t>
            </a:r>
            <a:r>
              <a:rPr lang="en-US" sz="2800" dirty="0" smtClean="0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</a:rPr>
              <a:t>Tuesday </a:t>
            </a:r>
            <a:r>
              <a:rPr lang="en-US" sz="2800" dirty="0" err="1" smtClean="0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</a:rPr>
              <a:t>andWednesday</a:t>
            </a:r>
            <a:r>
              <a:rPr lang="en-US" sz="2800" dirty="0" smtClean="0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US" sz="2800" dirty="0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</a:rPr>
              <a:t>afternoon. </a:t>
            </a:r>
          </a:p>
          <a:p>
            <a:r>
              <a:rPr lang="en-US" sz="2800" dirty="0" err="1" smtClean="0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</a:rPr>
              <a:t>Mrs</a:t>
            </a:r>
            <a:r>
              <a:rPr lang="en-US" sz="2800" dirty="0" smtClean="0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US" sz="2800" dirty="0" err="1" smtClean="0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</a:rPr>
              <a:t>Niewenhuys</a:t>
            </a:r>
            <a:r>
              <a:rPr lang="en-US" sz="2800" dirty="0" smtClean="0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</a:rPr>
              <a:t> works </a:t>
            </a:r>
            <a:r>
              <a:rPr lang="en-US" sz="2800" dirty="0">
                <a:solidFill>
                  <a:schemeClr val="bg2">
                    <a:lumMod val="25000"/>
                  </a:schemeClr>
                </a:solidFill>
                <a:latin typeface="Comic Sans MS" panose="030F0702030302020204" pitchFamily="66" charset="0"/>
              </a:rPr>
              <a:t>in our class every day. 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7757399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F30B4D1-11BD-AF76-CF29-B3938582D6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 smtClean="0"/>
              <a:t>Egyptian Cinderella</a:t>
            </a:r>
            <a:endParaRPr lang="en-US" dirty="0"/>
          </a:p>
          <a:p>
            <a:endParaRPr lang="en-US" dirty="0"/>
          </a:p>
          <a:p>
            <a:r>
              <a:rPr lang="en-US" dirty="0" smtClean="0"/>
              <a:t>Paddington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 smtClean="0"/>
              <a:t>Non chronological reports</a:t>
            </a:r>
          </a:p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  <a:p>
            <a:r>
              <a:rPr lang="en-US" dirty="0" smtClean="0"/>
              <a:t>Shape poetry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F9E29E9C-A75F-EDED-752E-0FF2D0E30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English topics this term</a:t>
            </a:r>
          </a:p>
        </p:txBody>
      </p:sp>
    </p:spTree>
    <p:extLst>
      <p:ext uri="{BB962C8B-B14F-4D97-AF65-F5344CB8AC3E}">
        <p14:creationId xmlns:p14="http://schemas.microsoft.com/office/powerpoint/2010/main" val="16672964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115616" y="2420888"/>
            <a:ext cx="7408333" cy="3816424"/>
          </a:xfrm>
        </p:spPr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This year we are continuing to use </a:t>
            </a:r>
            <a:r>
              <a:rPr lang="en-GB" dirty="0" smtClean="0">
                <a:latin typeface="Comic Sans MS" panose="030F0702030302020204" pitchFamily="66" charset="0"/>
              </a:rPr>
              <a:t>the school maths </a:t>
            </a:r>
            <a:r>
              <a:rPr lang="en-GB" dirty="0">
                <a:latin typeface="Comic Sans MS" panose="030F0702030302020204" pitchFamily="66" charset="0"/>
              </a:rPr>
              <a:t>scheme, Red Rose maths. </a:t>
            </a:r>
          </a:p>
          <a:p>
            <a:r>
              <a:rPr lang="en-GB" dirty="0">
                <a:latin typeface="Comic Sans MS" panose="030F0702030302020204" pitchFamily="66" charset="0"/>
              </a:rPr>
              <a:t>This involves the children being involved in whole class, group, paired and individual work.  </a:t>
            </a:r>
          </a:p>
          <a:p>
            <a:r>
              <a:rPr lang="en-GB" dirty="0">
                <a:latin typeface="Comic Sans MS" panose="030F0702030302020204" pitchFamily="66" charset="0"/>
              </a:rPr>
              <a:t>The scheme enables the children to have increased interaction, modelling, questioning and discussion within the maths sessions.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Maths</a:t>
            </a:r>
          </a:p>
        </p:txBody>
      </p:sp>
    </p:spTree>
    <p:extLst>
      <p:ext uri="{BB962C8B-B14F-4D97-AF65-F5344CB8AC3E}">
        <p14:creationId xmlns:p14="http://schemas.microsoft.com/office/powerpoint/2010/main" val="42281932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79512" y="1724654"/>
            <a:ext cx="8784975" cy="4401509"/>
          </a:xfrm>
        </p:spPr>
        <p:txBody>
          <a:bodyPr vert="horz" lIns="91440" tIns="45720" rIns="91440" bIns="45720" rtlCol="0" anchor="t">
            <a:normAutofit fontScale="62500" lnSpcReduction="20000"/>
          </a:bodyPr>
          <a:lstStyle/>
          <a:p>
            <a:pPr marL="0" indent="0" algn="ctr">
              <a:buNone/>
            </a:pPr>
            <a:r>
              <a:rPr lang="en-GB" sz="2900" dirty="0" smtClean="0">
                <a:solidFill>
                  <a:schemeClr val="tx1"/>
                </a:solidFill>
                <a:latin typeface="Comic Sans MS"/>
                <a:ea typeface="Calibri"/>
                <a:cs typeface="Calibri"/>
              </a:rPr>
              <a:t>Ancient Egyptians</a:t>
            </a:r>
            <a:endParaRPr lang="en-GB" sz="2900" dirty="0">
              <a:solidFill>
                <a:schemeClr val="tx1"/>
              </a:solidFill>
              <a:latin typeface="Comic Sans MS"/>
              <a:ea typeface="Calibri"/>
              <a:cs typeface="Calibri"/>
            </a:endParaRPr>
          </a:p>
          <a:p>
            <a:pPr marL="0" indent="0" algn="ctr">
              <a:buNone/>
            </a:pPr>
            <a:r>
              <a:rPr lang="en-GB" sz="2900" i="1" dirty="0" smtClean="0">
                <a:solidFill>
                  <a:srgbClr val="7030A0"/>
                </a:solidFill>
                <a:latin typeface="Comic Sans MS"/>
                <a:ea typeface="Calibri"/>
                <a:cs typeface="Calibri"/>
              </a:rPr>
              <a:t>The importance of the River Nile.</a:t>
            </a:r>
          </a:p>
          <a:p>
            <a:pPr marL="0" indent="0" algn="ctr">
              <a:buNone/>
            </a:pPr>
            <a:endParaRPr lang="en-GB" sz="2900" b="1" i="1" dirty="0">
              <a:solidFill>
                <a:srgbClr val="7030A0"/>
              </a:solidFill>
              <a:latin typeface="Comic Sans MS"/>
              <a:ea typeface="Calibri"/>
              <a:cs typeface="Calibri"/>
            </a:endParaRPr>
          </a:p>
          <a:p>
            <a:pPr marL="0" indent="0" algn="ctr">
              <a:buNone/>
            </a:pPr>
            <a:r>
              <a:rPr lang="en-GB" sz="2800" dirty="0" smtClean="0">
                <a:solidFill>
                  <a:schemeClr val="tx1"/>
                </a:solidFill>
                <a:latin typeface="Comic Sans MS"/>
                <a:ea typeface="Calibri"/>
                <a:cs typeface="Calibri"/>
              </a:rPr>
              <a:t>Teeth and Digestion</a:t>
            </a:r>
            <a:endParaRPr lang="en-GB" sz="2800" dirty="0">
              <a:solidFill>
                <a:schemeClr val="tx1"/>
              </a:solidFill>
              <a:latin typeface="Comic Sans MS"/>
              <a:ea typeface="Calibri"/>
              <a:cs typeface="Calibri"/>
            </a:endParaRPr>
          </a:p>
          <a:p>
            <a:pPr marL="0" indent="0" algn="ctr">
              <a:buNone/>
            </a:pPr>
            <a:r>
              <a:rPr lang="en-GB" sz="2800" i="1" dirty="0" smtClean="0">
                <a:solidFill>
                  <a:srgbClr val="7030A0"/>
                </a:solidFill>
                <a:latin typeface="Comic Sans MS"/>
                <a:ea typeface="Calibri"/>
                <a:cs typeface="Calibri"/>
              </a:rPr>
              <a:t>Finding out about types of teeth and their functions.</a:t>
            </a:r>
          </a:p>
          <a:p>
            <a:pPr marL="0" indent="0" algn="ctr">
              <a:buNone/>
            </a:pPr>
            <a:r>
              <a:rPr lang="en-GB" sz="2800" i="1" dirty="0" smtClean="0">
                <a:solidFill>
                  <a:srgbClr val="7030A0"/>
                </a:solidFill>
                <a:latin typeface="Comic Sans MS"/>
                <a:ea typeface="Calibri"/>
                <a:cs typeface="Calibri"/>
              </a:rPr>
              <a:t>Finding out about how the digestive system works.</a:t>
            </a:r>
          </a:p>
          <a:p>
            <a:pPr marL="0" indent="0" algn="ctr">
              <a:buNone/>
            </a:pPr>
            <a:endParaRPr lang="en-GB" sz="2800" i="1" dirty="0">
              <a:solidFill>
                <a:srgbClr val="7030A0"/>
              </a:solidFill>
              <a:latin typeface="Comic Sans MS"/>
              <a:ea typeface="Calibri"/>
              <a:cs typeface="Calibri"/>
            </a:endParaRPr>
          </a:p>
          <a:p>
            <a:pPr marL="0" indent="0" algn="ctr">
              <a:buNone/>
            </a:pPr>
            <a:r>
              <a:rPr lang="en-GB" sz="2800" dirty="0" smtClean="0">
                <a:solidFill>
                  <a:schemeClr val="tx1"/>
                </a:solidFill>
                <a:latin typeface="Comic Sans MS"/>
                <a:ea typeface="Calibri"/>
                <a:cs typeface="Calibri"/>
              </a:rPr>
              <a:t>Christianity </a:t>
            </a:r>
            <a:endParaRPr lang="en-GB" sz="2800" dirty="0">
              <a:solidFill>
                <a:schemeClr val="tx1"/>
              </a:solidFill>
              <a:latin typeface="Comic Sans MS"/>
              <a:ea typeface="Calibri"/>
              <a:cs typeface="Calibri"/>
            </a:endParaRPr>
          </a:p>
          <a:p>
            <a:pPr marL="0" indent="0" algn="ctr">
              <a:buNone/>
            </a:pPr>
            <a:r>
              <a:rPr lang="en-GB" sz="2800" i="1" dirty="0" smtClean="0">
                <a:solidFill>
                  <a:srgbClr val="7030A0"/>
                </a:solidFill>
                <a:latin typeface="Comic Sans MS"/>
                <a:ea typeface="Calibri"/>
                <a:cs typeface="Calibri"/>
              </a:rPr>
              <a:t>How and why have some people served God?</a:t>
            </a:r>
          </a:p>
          <a:p>
            <a:pPr marL="0" indent="0" algn="ctr">
              <a:buNone/>
            </a:pPr>
            <a:endParaRPr lang="en-GB" sz="2800" i="1" dirty="0">
              <a:solidFill>
                <a:srgbClr val="7030A0"/>
              </a:solidFill>
              <a:latin typeface="Comic Sans MS"/>
              <a:ea typeface="Calibri"/>
              <a:cs typeface="Calibri"/>
            </a:endParaRPr>
          </a:p>
          <a:p>
            <a:pPr marL="0" indent="0" algn="ctr">
              <a:buNone/>
            </a:pPr>
            <a:r>
              <a:rPr lang="en-GB" sz="2800" dirty="0" smtClean="0">
                <a:solidFill>
                  <a:schemeClr val="tx1"/>
                </a:solidFill>
                <a:latin typeface="Comic Sans MS"/>
                <a:ea typeface="Calibri"/>
                <a:cs typeface="Calibri"/>
              </a:rPr>
              <a:t>Networks</a:t>
            </a:r>
          </a:p>
          <a:p>
            <a:pPr marL="0" indent="0" algn="ctr">
              <a:buNone/>
            </a:pPr>
            <a:r>
              <a:rPr lang="en-GB" sz="2800" i="1" dirty="0" smtClean="0">
                <a:solidFill>
                  <a:srgbClr val="7030A0"/>
                </a:solidFill>
                <a:latin typeface="Comic Sans MS"/>
                <a:ea typeface="Calibri"/>
                <a:cs typeface="Calibri"/>
              </a:rPr>
              <a:t>How do digital devices connect?</a:t>
            </a:r>
          </a:p>
          <a:p>
            <a:pPr marL="0" indent="0" algn="ctr">
              <a:buNone/>
            </a:pPr>
            <a:endParaRPr lang="en-GB" sz="2800" i="1" dirty="0">
              <a:solidFill>
                <a:srgbClr val="7030A0"/>
              </a:solidFill>
              <a:latin typeface="Comic Sans MS"/>
              <a:ea typeface="Calibri"/>
              <a:cs typeface="Calibri"/>
            </a:endParaRPr>
          </a:p>
          <a:p>
            <a:pPr marL="0" indent="0" algn="ctr">
              <a:buNone/>
            </a:pPr>
            <a:r>
              <a:rPr lang="en-GB" sz="2800" dirty="0">
                <a:solidFill>
                  <a:schemeClr val="tx1"/>
                </a:solidFill>
                <a:latin typeface="Comic Sans MS"/>
                <a:ea typeface="Calibri"/>
                <a:cs typeface="Calibri"/>
              </a:rPr>
              <a:t>Art – Printing</a:t>
            </a:r>
            <a:endParaRPr lang="en-GB" sz="2800" i="1" dirty="0">
              <a:solidFill>
                <a:schemeClr val="tx1"/>
              </a:solidFill>
              <a:latin typeface="Comic Sans MS"/>
              <a:ea typeface="Calibri"/>
              <a:cs typeface="Calibri"/>
            </a:endParaRPr>
          </a:p>
          <a:p>
            <a:pPr marL="0" indent="0" algn="ctr">
              <a:buNone/>
            </a:pPr>
            <a:r>
              <a:rPr lang="en-GB" sz="2800" i="1" dirty="0" smtClean="0">
                <a:solidFill>
                  <a:srgbClr val="7030A0"/>
                </a:solidFill>
                <a:latin typeface="Comic Sans MS"/>
                <a:ea typeface="Calibri"/>
                <a:cs typeface="Calibri"/>
              </a:rPr>
              <a:t>Exploring the use of the skull in art.</a:t>
            </a:r>
            <a:endParaRPr lang="en-GB" sz="2800" i="1" dirty="0">
              <a:solidFill>
                <a:srgbClr val="7030A0"/>
              </a:solidFill>
              <a:latin typeface="Comic Sans MS"/>
              <a:ea typeface="Calibri"/>
              <a:cs typeface="Calibri"/>
            </a:endParaRPr>
          </a:p>
          <a:p>
            <a:pPr marL="0" indent="0" algn="ctr">
              <a:buNone/>
            </a:pPr>
            <a:endParaRPr lang="en-GB" sz="2800" dirty="0">
              <a:solidFill>
                <a:srgbClr val="7030A0"/>
              </a:solidFill>
              <a:latin typeface="Comic Sans MS"/>
              <a:ea typeface="Calibri"/>
              <a:cs typeface="Calibri"/>
            </a:endParaRPr>
          </a:p>
          <a:p>
            <a:pPr marL="0" indent="0" algn="ctr">
              <a:buNone/>
            </a:pPr>
            <a:endParaRPr lang="en-GB" sz="2800" i="1" dirty="0">
              <a:solidFill>
                <a:srgbClr val="7030A0"/>
              </a:solidFill>
              <a:latin typeface="Comic Sans MS"/>
              <a:ea typeface="Calibri"/>
              <a:cs typeface="Calibri"/>
            </a:endParaRPr>
          </a:p>
          <a:p>
            <a:pPr marL="0" indent="0" algn="ctr">
              <a:buNone/>
            </a:pPr>
            <a:endParaRPr lang="en-GB" sz="2800" i="1" dirty="0">
              <a:solidFill>
                <a:srgbClr val="7030A0"/>
              </a:solidFill>
              <a:latin typeface="Comic Sans MS"/>
              <a:ea typeface="Calibri"/>
              <a:cs typeface="Calibri"/>
            </a:endParaRPr>
          </a:p>
          <a:p>
            <a:pPr marL="0" indent="0" algn="ctr">
              <a:buNone/>
            </a:pPr>
            <a:endParaRPr lang="en-GB" sz="2800" dirty="0">
              <a:latin typeface="Comic Sans MS"/>
              <a:ea typeface="Calibri"/>
              <a:cs typeface="Calibri"/>
            </a:endParaRPr>
          </a:p>
          <a:p>
            <a:pPr marL="0" indent="0" algn="ctr">
              <a:buNone/>
            </a:pPr>
            <a:endParaRPr lang="en-GB" dirty="0">
              <a:latin typeface="Candara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6000" dirty="0">
                <a:latin typeface="Comic Sans MS"/>
              </a:rPr>
              <a:t>Some of the topics this term:</a:t>
            </a:r>
          </a:p>
        </p:txBody>
      </p:sp>
    </p:spTree>
    <p:extLst>
      <p:ext uri="{BB962C8B-B14F-4D97-AF65-F5344CB8AC3E}">
        <p14:creationId xmlns:p14="http://schemas.microsoft.com/office/powerpoint/2010/main" val="29199921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7904" y="1412776"/>
            <a:ext cx="8363271" cy="5445224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Comic Sans MS" panose="030F0702030302020204" pitchFamily="66" charset="0"/>
              </a:rPr>
              <a:t>The children will learn their 2,3,4,5,8 and 10 times tables this year.  </a:t>
            </a:r>
            <a:endParaRPr lang="en-US" sz="3200" dirty="0" smtClean="0">
              <a:latin typeface="Comic Sans MS" panose="030F0702030302020204" pitchFamily="66" charset="0"/>
            </a:endParaRPr>
          </a:p>
          <a:p>
            <a:endParaRPr lang="en-US" sz="3200" dirty="0">
              <a:latin typeface="Comic Sans MS" panose="030F0702030302020204" pitchFamily="66" charset="0"/>
            </a:endParaRPr>
          </a:p>
          <a:p>
            <a:r>
              <a:rPr lang="en-US" sz="3200" dirty="0">
                <a:latin typeface="Comic Sans MS" panose="030F0702030302020204" pitchFamily="66" charset="0"/>
              </a:rPr>
              <a:t>They need to be able to answer these within 6 seconds. </a:t>
            </a:r>
            <a:endParaRPr lang="en-US" sz="32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US" sz="3200" dirty="0">
              <a:latin typeface="Comic Sans MS" panose="030F0702030302020204" pitchFamily="66" charset="0"/>
            </a:endParaRPr>
          </a:p>
          <a:p>
            <a:r>
              <a:rPr lang="en-US" sz="3200" dirty="0">
                <a:latin typeface="Comic Sans MS" panose="030F0702030302020204" pitchFamily="66" charset="0"/>
              </a:rPr>
              <a:t>Children are required to know all times tables up to 12x12 within 6 seconds by the end of year 4.</a:t>
            </a:r>
          </a:p>
          <a:p>
            <a:pPr marL="0" indent="0">
              <a:buNone/>
            </a:pPr>
            <a:endParaRPr lang="en-US" sz="32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>
                <a:latin typeface="Comic Sans MS" panose="030F0702030302020204" pitchFamily="66" charset="0"/>
              </a:rPr>
              <a:t>Times Tables</a:t>
            </a:r>
          </a:p>
        </p:txBody>
      </p:sp>
    </p:spTree>
    <p:extLst>
      <p:ext uri="{BB962C8B-B14F-4D97-AF65-F5344CB8AC3E}">
        <p14:creationId xmlns:p14="http://schemas.microsoft.com/office/powerpoint/2010/main" val="31179489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7904" y="1412776"/>
            <a:ext cx="8363271" cy="5445224"/>
          </a:xfrm>
        </p:spPr>
        <p:txBody>
          <a:bodyPr>
            <a:normAutofit/>
          </a:bodyPr>
          <a:lstStyle/>
          <a:p>
            <a:r>
              <a:rPr lang="en-US" sz="3200" dirty="0" smtClean="0">
                <a:latin typeface="Comic Sans MS" panose="030F0702030302020204" pitchFamily="66" charset="0"/>
              </a:rPr>
              <a:t>There </a:t>
            </a:r>
            <a:r>
              <a:rPr lang="en-US" sz="3200" dirty="0">
                <a:latin typeface="Comic Sans MS" panose="030F0702030302020204" pitchFamily="66" charset="0"/>
              </a:rPr>
              <a:t>will be weekly times tables tests with tables set on dojo each week. </a:t>
            </a:r>
          </a:p>
          <a:p>
            <a:r>
              <a:rPr lang="en-US" sz="3200" dirty="0">
                <a:latin typeface="Comic Sans MS" panose="030F0702030302020204" pitchFamily="66" charset="0"/>
              </a:rPr>
              <a:t> Children should be accessing TT </a:t>
            </a:r>
            <a:r>
              <a:rPr lang="en-US" sz="3200" dirty="0" err="1">
                <a:latin typeface="Comic Sans MS" panose="030F0702030302020204" pitchFamily="66" charset="0"/>
              </a:rPr>
              <a:t>Rockstars</a:t>
            </a:r>
            <a:r>
              <a:rPr lang="en-US" sz="3200" dirty="0">
                <a:latin typeface="Comic Sans MS" panose="030F0702030302020204" pitchFamily="66" charset="0"/>
              </a:rPr>
              <a:t> for at least 20 minutes per week</a:t>
            </a:r>
            <a:r>
              <a:rPr lang="en-US" sz="3200" dirty="0" smtClean="0">
                <a:latin typeface="Comic Sans MS" panose="030F0702030302020204" pitchFamily="66" charset="0"/>
              </a:rPr>
              <a:t>.</a:t>
            </a:r>
          </a:p>
          <a:p>
            <a:r>
              <a:rPr lang="en-US" sz="3200" dirty="0" smtClean="0">
                <a:latin typeface="Comic Sans MS" panose="030F0702030302020204" pitchFamily="66" charset="0"/>
              </a:rPr>
              <a:t>Children will be practicing the tables for short sessions every day in school.</a:t>
            </a:r>
          </a:p>
          <a:p>
            <a:pPr marL="0" indent="0">
              <a:buNone/>
            </a:pPr>
            <a:endParaRPr lang="en-US" sz="32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>
                <a:latin typeface="Comic Sans MS" panose="030F0702030302020204" pitchFamily="66" charset="0"/>
              </a:rPr>
              <a:t>Times Tables</a:t>
            </a:r>
          </a:p>
        </p:txBody>
      </p:sp>
    </p:spTree>
    <p:extLst>
      <p:ext uri="{BB962C8B-B14F-4D97-AF65-F5344CB8AC3E}">
        <p14:creationId xmlns:p14="http://schemas.microsoft.com/office/powerpoint/2010/main" val="8444822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-603448"/>
            <a:ext cx="7772400" cy="1780108"/>
          </a:xfrm>
        </p:spPr>
        <p:txBody>
          <a:bodyPr/>
          <a:lstStyle/>
          <a:p>
            <a:r>
              <a:rPr lang="en-GB" dirty="0" smtClean="0"/>
              <a:t>Times tables badges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3528" y="1484784"/>
            <a:ext cx="8568952" cy="4176464"/>
          </a:xfrm>
        </p:spPr>
        <p:txBody>
          <a:bodyPr>
            <a:noAutofit/>
          </a:bodyPr>
          <a:lstStyle/>
          <a:p>
            <a:r>
              <a:rPr lang="en-GB" sz="2200" dirty="0" smtClean="0">
                <a:solidFill>
                  <a:schemeClr val="tx1"/>
                </a:solidFill>
              </a:rPr>
              <a:t>Their first check for the times tables badges will be at Christmas of Year 3 and then half termly after that.</a:t>
            </a:r>
          </a:p>
          <a:p>
            <a:endParaRPr lang="en-GB" sz="2200" dirty="0">
              <a:solidFill>
                <a:schemeClr val="tx1"/>
              </a:solidFill>
            </a:endParaRPr>
          </a:p>
          <a:p>
            <a:r>
              <a:rPr lang="en-GB" sz="2200" dirty="0" smtClean="0">
                <a:solidFill>
                  <a:schemeClr val="tx1"/>
                </a:solidFill>
              </a:rPr>
              <a:t>For the bronze badge they need to get 22/25 on a TTRS style website using the 2,3,5 and 10 times tables.</a:t>
            </a:r>
          </a:p>
          <a:p>
            <a:endParaRPr lang="en-GB" sz="2200" dirty="0">
              <a:solidFill>
                <a:schemeClr val="tx1"/>
              </a:solidFill>
            </a:endParaRPr>
          </a:p>
          <a:p>
            <a:r>
              <a:rPr lang="en-GB" sz="2200" dirty="0" smtClean="0">
                <a:solidFill>
                  <a:schemeClr val="tx1"/>
                </a:solidFill>
              </a:rPr>
              <a:t>For the silver badge they need to get 22/25 on 2,3,4,5,8,10 times tables for 2 consecutive half term.  They will get a sticker for the first half term.  This is the requirement by the end of Year 3. </a:t>
            </a:r>
          </a:p>
          <a:p>
            <a:endParaRPr lang="en-GB" sz="2200" dirty="0">
              <a:solidFill>
                <a:schemeClr val="tx1"/>
              </a:solidFill>
            </a:endParaRPr>
          </a:p>
          <a:p>
            <a:r>
              <a:rPr lang="en-GB" sz="2200" dirty="0" smtClean="0">
                <a:solidFill>
                  <a:schemeClr val="tx1"/>
                </a:solidFill>
              </a:rPr>
              <a:t>For the gold badge they need to get 22/25 on all times tables for 3 consecutive half terms.  They will get a sticker for the first half term and a certificate for the second half term.  This is a requirement for Year 4 only!</a:t>
            </a:r>
          </a:p>
        </p:txBody>
      </p:sp>
    </p:spTree>
    <p:extLst>
      <p:ext uri="{BB962C8B-B14F-4D97-AF65-F5344CB8AC3E}">
        <p14:creationId xmlns:p14="http://schemas.microsoft.com/office/powerpoint/2010/main" val="22676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7544" y="1916832"/>
            <a:ext cx="8208911" cy="4680520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Spellings – Children will be learning spellings using the </a:t>
            </a:r>
            <a:r>
              <a:rPr lang="en-GB" sz="3200" dirty="0" smtClean="0">
                <a:latin typeface="Comic Sans MS" panose="030F0702030302020204" pitchFamily="66" charset="0"/>
              </a:rPr>
              <a:t>‘Emile’  </a:t>
            </a:r>
            <a:r>
              <a:rPr lang="en-GB" sz="3200" dirty="0">
                <a:latin typeface="Comic Sans MS" panose="030F0702030302020204" pitchFamily="66" charset="0"/>
              </a:rPr>
              <a:t>scheme.  Spellings will be given out on a Friday and tested the following Friday. </a:t>
            </a:r>
          </a:p>
          <a:p>
            <a:pPr algn="ctr"/>
            <a:endParaRPr lang="en-US" sz="3200" dirty="0">
              <a:latin typeface="Comic Sans MS" panose="030F0702030302020204" pitchFamily="66" charset="0"/>
            </a:endParaRPr>
          </a:p>
          <a:p>
            <a:pPr algn="ctr"/>
            <a:r>
              <a:rPr lang="en-US" sz="3200" dirty="0">
                <a:latin typeface="Comic Sans MS" panose="030F0702030302020204" pitchFamily="66" charset="0"/>
              </a:rPr>
              <a:t>Please look for spellings to learn on class dojo on a Friday. </a:t>
            </a:r>
            <a:endParaRPr lang="en-US" sz="3200" dirty="0" smtClean="0">
              <a:latin typeface="Comic Sans MS" panose="030F0702030302020204" pitchFamily="66" charset="0"/>
            </a:endParaRPr>
          </a:p>
          <a:p>
            <a:pPr algn="ctr"/>
            <a:r>
              <a:rPr lang="en-US" sz="3200" dirty="0" smtClean="0">
                <a:latin typeface="Comic Sans MS" panose="030F0702030302020204" pitchFamily="66" charset="0"/>
              </a:rPr>
              <a:t>There is no website to learn these on.  Please practice using look say cover write check and writing into sentences.</a:t>
            </a:r>
            <a:endParaRPr lang="en-US" sz="3200" dirty="0">
              <a:latin typeface="Comic Sans MS" panose="030F0702030302020204" pitchFamily="66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>
                <a:latin typeface="Comic Sans MS" panose="030F0702030302020204" pitchFamily="66" charset="0"/>
              </a:rPr>
              <a:t>Spellings</a:t>
            </a:r>
          </a:p>
        </p:txBody>
      </p:sp>
    </p:spTree>
    <p:extLst>
      <p:ext uri="{BB962C8B-B14F-4D97-AF65-F5344CB8AC3E}">
        <p14:creationId xmlns:p14="http://schemas.microsoft.com/office/powerpoint/2010/main" val="17995194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1556792"/>
            <a:ext cx="7408333" cy="5112568"/>
          </a:xfrm>
        </p:spPr>
        <p:txBody>
          <a:bodyPr>
            <a:normAutofit lnSpcReduction="10000"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Please ensure your child’s book and reading record are in school on a Monday to be changed.</a:t>
            </a:r>
          </a:p>
          <a:p>
            <a:r>
              <a:rPr lang="en-GB" sz="3600" dirty="0" smtClean="0">
                <a:latin typeface="Comic Sans MS" panose="030F0702030302020204" pitchFamily="66" charset="0"/>
              </a:rPr>
              <a:t>Children </a:t>
            </a:r>
            <a:r>
              <a:rPr lang="en-GB" sz="3600" dirty="0">
                <a:latin typeface="Comic Sans MS" panose="030F0702030302020204" pitchFamily="66" charset="0"/>
              </a:rPr>
              <a:t>will be involved in small group and whole class guided reading.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Regular reading at home is very important, every day if possible, even for 10 minutes!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dirty="0">
                <a:latin typeface="Comic Sans MS" panose="030F0702030302020204" pitchFamily="66" charset="0"/>
              </a:rPr>
              <a:t>Reading</a:t>
            </a:r>
          </a:p>
        </p:txBody>
      </p:sp>
    </p:spTree>
    <p:extLst>
      <p:ext uri="{BB962C8B-B14F-4D97-AF65-F5344CB8AC3E}">
        <p14:creationId xmlns:p14="http://schemas.microsoft.com/office/powerpoint/2010/main" val="37095336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1556792"/>
            <a:ext cx="7408333" cy="51125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Reading in KS2 is not just about whether you children can read. It develops further to include: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speed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clarification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predicting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summarising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questioning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dirty="0">
                <a:latin typeface="Comic Sans MS" panose="030F0702030302020204" pitchFamily="66" charset="0"/>
              </a:rPr>
              <a:t>Reading</a:t>
            </a:r>
          </a:p>
        </p:txBody>
      </p:sp>
    </p:spTree>
    <p:extLst>
      <p:ext uri="{BB962C8B-B14F-4D97-AF65-F5344CB8AC3E}">
        <p14:creationId xmlns:p14="http://schemas.microsoft.com/office/powerpoint/2010/main" val="4735060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1772816"/>
            <a:ext cx="7408333" cy="4752528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sz="4400" dirty="0">
                <a:latin typeface="Comic Sans MS" panose="030F0702030302020204" pitchFamily="66" charset="0"/>
              </a:rPr>
              <a:t>Please can all uniform have names on.</a:t>
            </a:r>
          </a:p>
          <a:p>
            <a:pPr marL="0" indent="0">
              <a:buNone/>
            </a:pPr>
            <a:endParaRPr lang="en-GB" sz="44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4400" dirty="0">
                <a:latin typeface="Comic Sans MS" panose="030F0702030302020204" pitchFamily="66" charset="0"/>
              </a:rPr>
              <a:t>Any uniform found can then be returned or left in child’s locker.</a:t>
            </a:r>
          </a:p>
          <a:p>
            <a:pPr marL="0" indent="0">
              <a:buNone/>
            </a:pPr>
            <a:endParaRPr lang="en-GB" sz="44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4400" dirty="0">
                <a:latin typeface="Comic Sans MS" panose="030F0702030302020204" pitchFamily="66" charset="0"/>
              </a:rPr>
              <a:t>Please help your children to learn to tie laces if they have laced trainers.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Uniform</a:t>
            </a:r>
          </a:p>
        </p:txBody>
      </p:sp>
    </p:spTree>
    <p:extLst>
      <p:ext uri="{BB962C8B-B14F-4D97-AF65-F5344CB8AC3E}">
        <p14:creationId xmlns:p14="http://schemas.microsoft.com/office/powerpoint/2010/main" val="40687814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1772816"/>
            <a:ext cx="7408333" cy="475252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3200" u="sng" dirty="0">
                <a:latin typeface="Comic Sans MS" panose="030F0702030302020204" pitchFamily="66" charset="0"/>
              </a:rPr>
              <a:t>Mondays</a:t>
            </a:r>
            <a:r>
              <a:rPr lang="en-GB" sz="3200" dirty="0">
                <a:latin typeface="Comic Sans MS" panose="030F0702030302020204" pitchFamily="66" charset="0"/>
              </a:rPr>
              <a:t> - reading records collected.</a:t>
            </a:r>
          </a:p>
          <a:p>
            <a:endParaRPr lang="en-GB" sz="3200" u="sng" dirty="0">
              <a:latin typeface="Comic Sans MS" panose="030F0702030302020204" pitchFamily="66" charset="0"/>
            </a:endParaRPr>
          </a:p>
          <a:p>
            <a:r>
              <a:rPr lang="en-GB" sz="3200" u="sng" dirty="0">
                <a:latin typeface="Comic Sans MS" panose="030F0702030302020204" pitchFamily="66" charset="0"/>
              </a:rPr>
              <a:t>Monday/Tuesday</a:t>
            </a:r>
            <a:r>
              <a:rPr lang="en-GB" sz="3200" dirty="0">
                <a:latin typeface="Comic Sans MS" panose="030F0702030302020204" pitchFamily="66" charset="0"/>
              </a:rPr>
              <a:t> –  PE</a:t>
            </a:r>
          </a:p>
          <a:p>
            <a:pPr marL="0" indent="0">
              <a:buNone/>
            </a:pPr>
            <a:r>
              <a:rPr lang="en-GB" sz="3200" dirty="0">
                <a:latin typeface="Comic Sans MS" panose="030F0702030302020204" pitchFamily="66" charset="0"/>
              </a:rPr>
              <a:t> Come to school wearing PE kits.</a:t>
            </a:r>
          </a:p>
          <a:p>
            <a:pPr marL="0" indent="0"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US" sz="3200" u="sng" dirty="0">
                <a:latin typeface="Comic Sans MS"/>
              </a:rPr>
              <a:t>Friday</a:t>
            </a:r>
            <a:r>
              <a:rPr lang="en-US" sz="3200" dirty="0">
                <a:latin typeface="Comic Sans MS"/>
              </a:rPr>
              <a:t> – Spellings and tables tested and new ones set on dojo. </a:t>
            </a:r>
            <a:endParaRPr lang="en-GB" sz="4400" dirty="0">
              <a:latin typeface="Comic Sans MS" panose="030F0702030302020204" pitchFamily="66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Important days</a:t>
            </a:r>
          </a:p>
        </p:txBody>
      </p:sp>
    </p:spTree>
    <p:extLst>
      <p:ext uri="{BB962C8B-B14F-4D97-AF65-F5344CB8AC3E}">
        <p14:creationId xmlns:p14="http://schemas.microsoft.com/office/powerpoint/2010/main" val="8338472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99592" y="1700808"/>
            <a:ext cx="7408333" cy="4968552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3200" dirty="0">
                <a:latin typeface="Comic Sans MS" panose="030F0702030302020204" pitchFamily="66" charset="0"/>
              </a:rPr>
              <a:t>We have lots of rewards in Chestnut: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Dojo points</a:t>
            </a:r>
          </a:p>
          <a:p>
            <a:pPr algn="ctr"/>
            <a:r>
              <a:rPr lang="en-US" sz="3200" dirty="0">
                <a:latin typeface="Comic Sans MS" panose="030F0702030302020204" pitchFamily="66" charset="0"/>
              </a:rPr>
              <a:t>Star of the day</a:t>
            </a:r>
            <a:endParaRPr lang="en-GB" sz="32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200" dirty="0">
                <a:latin typeface="Comic Sans MS" panose="030F0702030302020204" pitchFamily="66" charset="0"/>
              </a:rPr>
              <a:t>There are also school-wide rewards: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GB" sz="3000" dirty="0">
                <a:latin typeface="Comic Sans MS" panose="030F0702030302020204" pitchFamily="66" charset="0"/>
              </a:rPr>
              <a:t>Star of the week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GB" sz="3000" dirty="0">
                <a:latin typeface="Comic Sans MS" panose="030F0702030302020204" pitchFamily="66" charset="0"/>
              </a:rPr>
              <a:t>Dojo winner for each class at the end of the half term.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GB" sz="3000" dirty="0">
                <a:latin typeface="Comic Sans MS" panose="030F0702030302020204" pitchFamily="66" charset="0"/>
              </a:rPr>
              <a:t>Rainbow awards.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en-GB" sz="3000" dirty="0">
                <a:latin typeface="Comic Sans MS" panose="030F0702030302020204" pitchFamily="66" charset="0"/>
              </a:rPr>
              <a:t>Times tables badges.</a:t>
            </a:r>
          </a:p>
          <a:p>
            <a:pPr marL="0" indent="0" algn="ctr">
              <a:buNone/>
            </a:pPr>
            <a:endParaRPr lang="en-GB" sz="3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5400" dirty="0">
              <a:latin typeface="Comic Sans MS" panose="030F0702030302020204" pitchFamily="66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dirty="0">
                <a:latin typeface="Comic Sans MS" panose="030F0702030302020204" pitchFamily="66" charset="0"/>
              </a:rPr>
              <a:t>Rewards</a:t>
            </a:r>
          </a:p>
        </p:txBody>
      </p:sp>
    </p:spTree>
    <p:extLst>
      <p:ext uri="{BB962C8B-B14F-4D97-AF65-F5344CB8AC3E}">
        <p14:creationId xmlns:p14="http://schemas.microsoft.com/office/powerpoint/2010/main" val="10152946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GB" sz="4800" dirty="0">
                <a:latin typeface="Comic Sans MS" panose="030F0702030302020204" pitchFamily="66" charset="0"/>
              </a:rPr>
              <a:t>Please ensure your child has their bottle in school every day.</a:t>
            </a:r>
          </a:p>
          <a:p>
            <a:pPr marL="0" indent="0" algn="ctr">
              <a:buNone/>
            </a:pPr>
            <a:r>
              <a:rPr lang="en-GB" sz="4800" dirty="0">
                <a:latin typeface="Comic Sans MS" panose="030F0702030302020204" pitchFamily="66" charset="0"/>
              </a:rPr>
              <a:t>They can be re-filled during the day.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dirty="0">
                <a:latin typeface="Comic Sans MS" panose="030F0702030302020204" pitchFamily="66" charset="0"/>
              </a:rPr>
              <a:t>Water bottles</a:t>
            </a:r>
          </a:p>
        </p:txBody>
      </p:sp>
    </p:spTree>
    <p:extLst>
      <p:ext uri="{BB962C8B-B14F-4D97-AF65-F5344CB8AC3E}">
        <p14:creationId xmlns:p14="http://schemas.microsoft.com/office/powerpoint/2010/main" val="33029853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67833" y="1340768"/>
            <a:ext cx="7408333" cy="3450696"/>
          </a:xfrm>
        </p:spPr>
        <p:txBody>
          <a:bodyPr>
            <a:noAutofit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We will use dojo throughout the year to give out messages about events in class.</a:t>
            </a:r>
          </a:p>
          <a:p>
            <a:endParaRPr lang="en-GB" sz="3000" dirty="0">
              <a:latin typeface="Comic Sans MS" panose="030F0702030302020204" pitchFamily="66" charset="0"/>
            </a:endParaRPr>
          </a:p>
          <a:p>
            <a:r>
              <a:rPr lang="en-GB" sz="3000" dirty="0">
                <a:latin typeface="Comic Sans MS" panose="030F0702030302020204" pitchFamily="66" charset="0"/>
              </a:rPr>
              <a:t>Please use dojo for quick non-urgent messages or questions.</a:t>
            </a:r>
          </a:p>
          <a:p>
            <a:pPr marL="0" indent="0" algn="ctr">
              <a:buNone/>
            </a:pPr>
            <a:endParaRPr lang="en-GB" sz="30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000" dirty="0">
                <a:latin typeface="Comic Sans MS" panose="030F0702030302020204" pitchFamily="66" charset="0"/>
              </a:rPr>
              <a:t>For anything else please catch one of us at the end of the day or make an appointment/arrange a phone call through the school office.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dirty="0">
                <a:latin typeface="Comic Sans MS" panose="030F0702030302020204" pitchFamily="66" charset="0"/>
              </a:rPr>
              <a:t>Dojo</a:t>
            </a:r>
          </a:p>
        </p:txBody>
      </p:sp>
    </p:spTree>
    <p:extLst>
      <p:ext uri="{BB962C8B-B14F-4D97-AF65-F5344CB8AC3E}">
        <p14:creationId xmlns:p14="http://schemas.microsoft.com/office/powerpoint/2010/main" val="19489499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GB" sz="4100" dirty="0">
                <a:latin typeface="Comic Sans MS" panose="030F0702030302020204" pitchFamily="66" charset="0"/>
              </a:rPr>
              <a:t>If you have any questions or concerns after the presentation please let us know.</a:t>
            </a:r>
          </a:p>
          <a:p>
            <a:pPr marL="0" indent="0" algn="ctr">
              <a:buNone/>
            </a:pPr>
            <a:r>
              <a:rPr lang="en-GB" sz="4100" dirty="0">
                <a:latin typeface="Comic Sans MS" panose="030F0702030302020204" pitchFamily="66" charset="0"/>
              </a:rPr>
              <a:t>Thank you for listening and I look forward to working with you and your families this year. 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1045130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1488</TotalTime>
  <Words>776</Words>
  <Application>Microsoft Office PowerPoint</Application>
  <PresentationFormat>On-screen Show (4:3)</PresentationFormat>
  <Paragraphs>103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Candara</vt:lpstr>
      <vt:lpstr>Comic Sans MS</vt:lpstr>
      <vt:lpstr>Symbol</vt:lpstr>
      <vt:lpstr>Waveform</vt:lpstr>
      <vt:lpstr>Welcome to Chestnut Class</vt:lpstr>
      <vt:lpstr>English topics this term</vt:lpstr>
      <vt:lpstr>Maths</vt:lpstr>
      <vt:lpstr>Some of the topics this term:</vt:lpstr>
      <vt:lpstr>Times Tables</vt:lpstr>
      <vt:lpstr>Times Tables</vt:lpstr>
      <vt:lpstr>Times tables badges</vt:lpstr>
      <vt:lpstr>Spellings</vt:lpstr>
      <vt:lpstr>Reading</vt:lpstr>
      <vt:lpstr>Reading</vt:lpstr>
      <vt:lpstr>Uniform</vt:lpstr>
      <vt:lpstr>Important days</vt:lpstr>
      <vt:lpstr>Rewards</vt:lpstr>
      <vt:lpstr>Water bottles</vt:lpstr>
      <vt:lpstr>Dojo</vt:lpstr>
      <vt:lpstr>Thank you!</vt:lpstr>
    </vt:vector>
  </TitlesOfParts>
  <Company>Lancashire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Class E !</dc:title>
  <dc:creator>Nicola Earl</dc:creator>
  <cp:lastModifiedBy>Helen Peel</cp:lastModifiedBy>
  <cp:revision>185</cp:revision>
  <cp:lastPrinted>2018-09-10T19:26:25Z</cp:lastPrinted>
  <dcterms:created xsi:type="dcterms:W3CDTF">2014-09-14T15:27:06Z</dcterms:created>
  <dcterms:modified xsi:type="dcterms:W3CDTF">2025-09-19T11:25:09Z</dcterms:modified>
</cp:coreProperties>
</file>