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7" r:id="rId4"/>
    <p:sldId id="257" r:id="rId5"/>
    <p:sldId id="269" r:id="rId6"/>
    <p:sldId id="270" r:id="rId7"/>
    <p:sldId id="275" r:id="rId8"/>
    <p:sldId id="274" r:id="rId9"/>
    <p:sldId id="271" r:id="rId10"/>
    <p:sldId id="272" r:id="rId11"/>
    <p:sldId id="264" r:id="rId12"/>
    <p:sldId id="27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870"/>
    <a:srgbClr val="C670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103" autoAdjust="0"/>
    <p:restoredTop sz="94660"/>
  </p:normalViewPr>
  <p:slideViewPr>
    <p:cSldViewPr snapToGrid="0">
      <p:cViewPr varScale="1">
        <p:scale>
          <a:sx n="69" d="100"/>
          <a:sy n="69" d="100"/>
        </p:scale>
        <p:origin x="3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6C236-9748-42C3-868D-89F234E9F7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CEB37A-4536-41B8-8118-4B27B3CC5F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40574-5A46-429A-9D87-0F84C5FFA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8C34D-39D0-4625-BAA2-FB26C3C99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77034-A545-426D-9C46-F39A2183C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8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9EBD6-5A36-4B18-BFF8-6CFB4F69A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4CF1C-64F0-4278-AE2C-C8EAAA855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6E623-682C-47AF-A07C-CAA1BFF9F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914B3-DF13-467C-B7EF-78570B88E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F5045-421C-4A85-9F64-D4F64AC59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41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BFC41-8843-4FFF-A896-A5150B2CF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835EA-3002-4AF7-BDCF-0B8F563C7D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36311-C066-43EF-ABBB-CCBB0E25C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A725E-2952-48A9-8E92-0B7DC7A67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AAD66-D3EF-462F-AB15-849D6F995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06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6594F-627A-4DF7-B855-8CC82F510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1B-E92D-4501-A52C-509A8A0525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445F31-52FC-4792-9EB5-D2F759E51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CE8CE-40B3-464E-B453-A2FAE7DC6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F3DEA6-68E7-417B-971D-04E969C0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19799-5B11-46B0-A940-0DCC1401F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509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8FCA6-00C6-41E2-AF00-726DED7FC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5A5188-A5E7-4EA4-9546-FD6FFB9F7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929907-66EE-474F-864F-00973CC9F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BB3DAF-6937-43DB-986D-859FB588A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C2ED2E-A442-454B-B572-584A9ECB2C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A282F7-36C4-4A2A-9719-CE79E1282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F63480-2E45-4153-86B7-1DD8F278A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B0707F-A685-4D24-9336-F713FA1E7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69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293A7-F48A-4663-9B68-22643CC8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713012-3122-48AD-8909-4D792BA2E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D55003-95C9-41B3-9F89-1E672A692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5A9DF-62BA-4C37-B108-B93D69521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106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718507-3485-43B3-94BA-E02A24784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168016-CF04-4944-BA95-D1ED7FF68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618B4-8439-4CBA-99F5-1D4974BF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277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7C1D2-C64E-4758-A3B4-95A08F487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C9681-561B-486E-A7BF-C8E91D0C4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914526-F7A8-4298-9B83-0883B2D0BC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1E8947-FAF2-4535-B79D-E1165CA4F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41BA13-D544-4A48-BE06-989C7B550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99728D-72A6-43E2-B27A-B331165C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63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C0831-AE82-4F43-BB87-976A500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4CC60-87DE-43E2-BEB0-BF592ED831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B137C4-5FB4-4E6F-A283-BA1E507F4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AD8B8-ED64-48C3-A10E-506D57AC9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5820F9-184D-4DEA-9E1C-18A0FEF1D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5F51A-9CAB-4C3C-A1CD-E07E62E67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683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1948D-811A-4B8D-8D7B-B562A024D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EB0A57-D55D-4E5D-87C4-A88948A63E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52B6A-4D8F-46C6-9AE3-8E1DCF8D4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8245C-0AE0-4288-A92E-15185793C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96DC3-3E37-484D-B1F9-E47791AAF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748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FF974D-D2CC-4101-90DD-AFF67E3E4D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F9A1A0-39DC-4B01-BB5A-8708969E28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0014C-E888-4391-BD0E-804BE613A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EC1A2-C6A2-40F0-8DC9-D9B997324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0E400-2776-4619-A618-013BF8412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4029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68487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2469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984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 </a:t>
            </a:r>
          </a:p>
        </p:txBody>
      </p:sp>
      <p:sp>
        <p:nvSpPr>
          <p:cNvPr id="4" name="Rounded Rectangle 3">
            <a:extLst/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 </a:t>
            </a:r>
          </a:p>
        </p:txBody>
      </p:sp>
      <p:sp>
        <p:nvSpPr>
          <p:cNvPr id="5" name="Title 1">
            <a:extLst/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+mj-ea"/>
                <a:cs typeface="+mj-cs"/>
              </a:rPr>
              <a:t>Success Criteria</a:t>
            </a:r>
          </a:p>
        </p:txBody>
      </p:sp>
      <p:sp>
        <p:nvSpPr>
          <p:cNvPr id="6" name="Title 1">
            <a:extLst/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ea typeface="+mj-ea"/>
                <a:cs typeface="+mj-cs"/>
              </a:rPr>
              <a:t>Aim</a:t>
            </a:r>
          </a:p>
        </p:txBody>
      </p:sp>
      <p:sp>
        <p:nvSpPr>
          <p:cNvPr id="7" name="Content Placeholder 15">
            <a:extLst/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cs typeface="+mn-cs"/>
              </a:rPr>
              <a:t>Statement 1 Lorem ipsum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cs typeface="+mn-cs"/>
              </a:rPr>
              <a:t>dolor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cs typeface="+mn-cs"/>
              </a:rPr>
              <a:t> sit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cs typeface="+mn-cs"/>
              </a:rPr>
              <a:t>amet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cs typeface="+mn-cs"/>
              </a:rPr>
              <a:t>,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cs typeface="+mn-cs"/>
              </a:rPr>
              <a:t>consectetur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cs typeface="+mn-cs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cs typeface="+mn-cs"/>
              </a:rPr>
              <a:t>adipiscing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cs typeface="+mn-cs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cs typeface="+mn-cs"/>
              </a:rPr>
              <a:t>elit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cs typeface="+mn-cs"/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cs typeface="+mn-cs"/>
              </a:rPr>
              <a:t>Statement 2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50" charset="0"/>
                <a:cs typeface="+mn-cs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218434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991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361B46-5204-4CDD-A0C0-3B7F9EBE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F63FC6-1DE6-4A76-8DD5-C433254A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A3486-730D-4383-9754-A1F2DD4909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5636D-264A-4F6D-8ECE-8EDFBE94DDD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8C15D-B9E3-44C2-99CA-29703B102E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89060-30FC-4112-86C5-62322D71DB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56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51432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Progression in Mastery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Year </a:t>
            </a:r>
            <a:r>
              <a:rPr lang="en-GB" sz="3600" b="1" dirty="0">
                <a:latin typeface="Century Gothic" panose="020B0502020202020204" pitchFamily="34" charset="0"/>
              </a:rPr>
              <a:t>5</a:t>
            </a:r>
            <a:r>
              <a:rPr lang="en-GB" sz="3600" b="1" dirty="0" smtClean="0">
                <a:latin typeface="Century Gothic" panose="020B0502020202020204" pitchFamily="34" charset="0"/>
              </a:rPr>
              <a:t> Roman Numerals to 1,000</a:t>
            </a:r>
            <a:endParaRPr lang="en-GB" sz="5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2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2281476" y="2472898"/>
            <a:ext cx="5129626" cy="2708984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D05E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Are you </a:t>
            </a:r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ready for 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the challenge of Roman </a:t>
            </a:r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numerals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?</a:t>
            </a:r>
          </a:p>
        </p:txBody>
      </p:sp>
      <p:pic>
        <p:nvPicPr>
          <p:cNvPr id="14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22" t="56233" r="39955" b="25003"/>
          <a:stretch/>
        </p:blipFill>
        <p:spPr bwMode="auto">
          <a:xfrm>
            <a:off x="7431545" y="2300377"/>
            <a:ext cx="2814517" cy="334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3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1985964" y="771526"/>
            <a:ext cx="8220075" cy="993775"/>
          </a:xfrm>
        </p:spPr>
        <p:txBody>
          <a:bodyPr/>
          <a:lstStyle/>
          <a:p>
            <a:pPr algn="ctr" eaLnBrk="1" hangingPunct="1"/>
            <a:r>
              <a:rPr lang="ro-RO" altLang="en-US" sz="3200" b="0">
                <a:latin typeface="Twinkl SemiBold"/>
              </a:rPr>
              <a:t>Roman Numerals consist of 7 Letters</a:t>
            </a:r>
            <a:br>
              <a:rPr lang="ro-RO" altLang="en-US" sz="3200" b="0">
                <a:latin typeface="Twinkl SemiBold"/>
              </a:rPr>
            </a:br>
            <a:endParaRPr lang="en-GB" altLang="en-US" sz="2400" b="0">
              <a:latin typeface="Twinkl SemiBold"/>
            </a:endParaRP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2357438" y="5329239"/>
            <a:ext cx="72580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eaLnBrk="0" fontAlgn="base" hangingPunct="0">
              <a:spcAft>
                <a:spcPct val="0"/>
              </a:spcAft>
              <a:buNone/>
            </a:pPr>
            <a:r>
              <a:rPr lang="ro-RO" altLang="en-US">
                <a:latin typeface="Twinkl SemiBold"/>
              </a:rPr>
              <a:t>They can be written as capital (XXII) or lower case (xxii) letters.</a:t>
            </a:r>
          </a:p>
          <a:p>
            <a:pPr eaLnBrk="0" fontAlgn="base" hangingPunct="0">
              <a:spcAft>
                <a:spcPct val="0"/>
              </a:spcAft>
              <a:buNone/>
            </a:pPr>
            <a:endParaRPr lang="en-GB" alt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B5377D8-66F7-4D8D-BCF3-48B5A82A0ED7}"/>
              </a:ext>
            </a:extLst>
          </p:cNvPr>
          <p:cNvGraphicFramePr>
            <a:graphicFrameLocks noGrp="1"/>
          </p:cNvGraphicFramePr>
          <p:nvPr/>
        </p:nvGraphicFramePr>
        <p:xfrm>
          <a:off x="3640138" y="1535113"/>
          <a:ext cx="4911726" cy="351155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55863">
                  <a:extLst>
                    <a:ext uri="{9D8B030D-6E8A-4147-A177-3AD203B41FA5}">
                      <a16:colId xmlns:a16="http://schemas.microsoft.com/office/drawing/2014/main" val="4292770122"/>
                    </a:ext>
                  </a:extLst>
                </a:gridCol>
                <a:gridCol w="2455863">
                  <a:extLst>
                    <a:ext uri="{9D8B030D-6E8A-4147-A177-3AD203B41FA5}">
                      <a16:colId xmlns:a16="http://schemas.microsoft.com/office/drawing/2014/main" val="3391083051"/>
                    </a:ext>
                  </a:extLst>
                </a:gridCol>
              </a:tblGrid>
              <a:tr h="641501"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Roman Numerals</a:t>
                      </a:r>
                    </a:p>
                  </a:txBody>
                  <a:tcPr marL="91448" marR="91448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Number</a:t>
                      </a:r>
                    </a:p>
                  </a:txBody>
                  <a:tcPr marL="91448" marR="91448" marT="45722" marB="45722"/>
                </a:tc>
                <a:extLst>
                  <a:ext uri="{0D108BD9-81ED-4DB2-BD59-A6C34878D82A}">
                    <a16:rowId xmlns:a16="http://schemas.microsoft.com/office/drawing/2014/main" val="317065071"/>
                  </a:ext>
                </a:extLst>
              </a:tr>
              <a:tr h="410007"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I 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1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extLst>
                  <a:ext uri="{0D108BD9-81ED-4DB2-BD59-A6C34878D82A}">
                    <a16:rowId xmlns:a16="http://schemas.microsoft.com/office/drawing/2014/main" val="2901574181"/>
                  </a:ext>
                </a:extLst>
              </a:tr>
              <a:tr h="410007"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V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5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extLst>
                  <a:ext uri="{0D108BD9-81ED-4DB2-BD59-A6C34878D82A}">
                    <a16:rowId xmlns:a16="http://schemas.microsoft.com/office/drawing/2014/main" val="1167635678"/>
                  </a:ext>
                </a:extLst>
              </a:tr>
              <a:tr h="410007"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X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10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extLst>
                  <a:ext uri="{0D108BD9-81ED-4DB2-BD59-A6C34878D82A}">
                    <a16:rowId xmlns:a16="http://schemas.microsoft.com/office/drawing/2014/main" val="2730563421"/>
                  </a:ext>
                </a:extLst>
              </a:tr>
              <a:tr h="410007"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L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50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extLst>
                  <a:ext uri="{0D108BD9-81ED-4DB2-BD59-A6C34878D82A}">
                    <a16:rowId xmlns:a16="http://schemas.microsoft.com/office/drawing/2014/main" val="39901940"/>
                  </a:ext>
                </a:extLst>
              </a:tr>
              <a:tr h="410007"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C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100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extLst>
                  <a:ext uri="{0D108BD9-81ED-4DB2-BD59-A6C34878D82A}">
                    <a16:rowId xmlns:a16="http://schemas.microsoft.com/office/drawing/2014/main" val="4147103278"/>
                  </a:ext>
                </a:extLst>
              </a:tr>
              <a:tr h="410007"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D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500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extLst>
                  <a:ext uri="{0D108BD9-81ED-4DB2-BD59-A6C34878D82A}">
                    <a16:rowId xmlns:a16="http://schemas.microsoft.com/office/drawing/2014/main" val="3166227587"/>
                  </a:ext>
                </a:extLst>
              </a:tr>
              <a:tr h="410007"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M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dirty="0"/>
                        <a:t>1000</a:t>
                      </a:r>
                      <a:endParaRPr lang="en-GB" sz="1800" dirty="0"/>
                    </a:p>
                  </a:txBody>
                  <a:tcPr marL="91448" marR="91448" marT="45722" marB="45722"/>
                </a:tc>
                <a:extLst>
                  <a:ext uri="{0D108BD9-81ED-4DB2-BD59-A6C34878D82A}">
                    <a16:rowId xmlns:a16="http://schemas.microsoft.com/office/drawing/2014/main" val="13682483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695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do this!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86FBF2E-2B46-4DA2-AF58-51374A2ECA3A}"/>
              </a:ext>
            </a:extLst>
          </p:cNvPr>
          <p:cNvSpPr/>
          <p:nvPr/>
        </p:nvSpPr>
        <p:spPr>
          <a:xfrm>
            <a:off x="992777" y="1283988"/>
            <a:ext cx="102020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Spot the Mistakes!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How should the numbers be written in Roman numerals?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0561412"/>
              </p:ext>
            </p:extLst>
          </p:nvPr>
        </p:nvGraphicFramePr>
        <p:xfrm>
          <a:off x="1744054" y="2100770"/>
          <a:ext cx="8729980" cy="253082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182495">
                  <a:extLst>
                    <a:ext uri="{9D8B030D-6E8A-4147-A177-3AD203B41FA5}">
                      <a16:colId xmlns:a16="http://schemas.microsoft.com/office/drawing/2014/main" val="4252792381"/>
                    </a:ext>
                  </a:extLst>
                </a:gridCol>
                <a:gridCol w="2182495">
                  <a:extLst>
                    <a:ext uri="{9D8B030D-6E8A-4147-A177-3AD203B41FA5}">
                      <a16:colId xmlns:a16="http://schemas.microsoft.com/office/drawing/2014/main" val="2633499267"/>
                    </a:ext>
                  </a:extLst>
                </a:gridCol>
                <a:gridCol w="2182495">
                  <a:extLst>
                    <a:ext uri="{9D8B030D-6E8A-4147-A177-3AD203B41FA5}">
                      <a16:colId xmlns:a16="http://schemas.microsoft.com/office/drawing/2014/main" val="2537942620"/>
                    </a:ext>
                  </a:extLst>
                </a:gridCol>
                <a:gridCol w="2182495">
                  <a:extLst>
                    <a:ext uri="{9D8B030D-6E8A-4147-A177-3AD203B41FA5}">
                      <a16:colId xmlns:a16="http://schemas.microsoft.com/office/drawing/2014/main" val="3818088822"/>
                    </a:ext>
                  </a:extLst>
                </a:gridCol>
              </a:tblGrid>
              <a:tr h="126541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15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26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77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100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88327968"/>
                  </a:ext>
                </a:extLst>
              </a:tr>
              <a:tr h="126541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XIIIII</a:t>
                      </a:r>
                      <a:endParaRPr lang="en-GB" sz="2800" b="1" dirty="0">
                        <a:latin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dirty="0" smtClean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XXIV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dirty="0" smtClean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LXXLXX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dirty="0" smtClean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811363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441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revisit what we should know…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FC9549-BF54-4A38-9DF5-F48EB37A1FC7}"/>
              </a:ext>
            </a:extLst>
          </p:cNvPr>
          <p:cNvSpPr/>
          <p:nvPr/>
        </p:nvSpPr>
        <p:spPr>
          <a:xfrm>
            <a:off x="2091158" y="1333713"/>
            <a:ext cx="796268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entury Gothic" panose="020B0502020202020204" pitchFamily="34" charset="0"/>
              </a:rPr>
              <a:t>The </a:t>
            </a:r>
            <a:r>
              <a:rPr lang="en-GB" sz="2800" dirty="0" smtClean="0">
                <a:latin typeface="Century Gothic" panose="020B0502020202020204" pitchFamily="34" charset="0"/>
              </a:rPr>
              <a:t>rule for writing Roman </a:t>
            </a:r>
            <a:r>
              <a:rPr lang="en-GB" sz="2800" dirty="0">
                <a:latin typeface="Century Gothic" panose="020B0502020202020204" pitchFamily="34" charset="0"/>
              </a:rPr>
              <a:t>n</a:t>
            </a:r>
            <a:r>
              <a:rPr lang="en-GB" sz="2800" dirty="0" smtClean="0">
                <a:latin typeface="Century Gothic" panose="020B0502020202020204" pitchFamily="34" charset="0"/>
              </a:rPr>
              <a:t>umerals is …..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dirty="0">
              <a:latin typeface="Century Gothic" panose="020B0502020202020204" pitchFamily="34" charset="0"/>
            </a:endParaRPr>
          </a:p>
          <a:p>
            <a:pPr algn="ctr"/>
            <a:r>
              <a:rPr lang="en-GB" sz="2800" b="1" i="1" dirty="0">
                <a:latin typeface="Century Gothic" panose="020B0502020202020204" pitchFamily="34" charset="0"/>
              </a:rPr>
              <a:t>‘There will be no more than 3 symbols used consecutively in any number’</a:t>
            </a:r>
          </a:p>
          <a:p>
            <a:pPr algn="ctr"/>
            <a:endParaRPr lang="en-GB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latin typeface="Century Gothic" panose="020B0502020202020204" pitchFamily="34" charset="0"/>
              </a:rPr>
              <a:t>So </a:t>
            </a:r>
            <a:r>
              <a:rPr lang="en-GB" sz="2800" b="1" dirty="0">
                <a:latin typeface="Century Gothic" panose="020B0502020202020204" pitchFamily="34" charset="0"/>
              </a:rPr>
              <a:t>4</a:t>
            </a:r>
            <a:r>
              <a:rPr lang="en-GB" sz="2800" dirty="0">
                <a:latin typeface="Century Gothic" panose="020B0502020202020204" pitchFamily="34" charset="0"/>
              </a:rPr>
              <a:t> is written as </a:t>
            </a:r>
            <a:r>
              <a:rPr lang="en-GB" sz="28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IV</a:t>
            </a:r>
          </a:p>
          <a:p>
            <a:pPr algn="ctr"/>
            <a:r>
              <a:rPr lang="en-GB" sz="2800" dirty="0">
                <a:latin typeface="Century Gothic" panose="020B0502020202020204" pitchFamily="34" charset="0"/>
              </a:rPr>
              <a:t>Which means </a:t>
            </a:r>
            <a:r>
              <a:rPr lang="en-GB" sz="2800" b="1" dirty="0">
                <a:latin typeface="Century Gothic" panose="020B0502020202020204" pitchFamily="34" charset="0"/>
              </a:rPr>
              <a:t>1 less than 5</a:t>
            </a:r>
            <a:r>
              <a:rPr lang="en-GB" sz="2800" b="1" dirty="0" smtClean="0">
                <a:latin typeface="Century Gothic" panose="020B0502020202020204" pitchFamily="34" charset="0"/>
              </a:rPr>
              <a:t>.</a:t>
            </a:r>
          </a:p>
          <a:p>
            <a:pPr algn="ctr"/>
            <a:endParaRPr lang="en-GB" sz="2800" b="1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90 </a:t>
            </a:r>
            <a:r>
              <a:rPr lang="en-GB" sz="2800" dirty="0" smtClean="0">
                <a:latin typeface="Century Gothic" panose="020B0502020202020204" pitchFamily="34" charset="0"/>
              </a:rPr>
              <a:t>is written as </a:t>
            </a:r>
            <a:r>
              <a:rPr lang="en-GB" sz="2800" b="1" dirty="0" smtClean="0">
                <a:latin typeface="Century Gothic" panose="020B0502020202020204" pitchFamily="34" charset="0"/>
              </a:rPr>
              <a:t>XC </a:t>
            </a:r>
          </a:p>
          <a:p>
            <a:pPr algn="ctr"/>
            <a:r>
              <a:rPr lang="en-GB" sz="2800" dirty="0">
                <a:latin typeface="Century Gothic" panose="020B0502020202020204" pitchFamily="34" charset="0"/>
              </a:rPr>
              <a:t>W</a:t>
            </a:r>
            <a:r>
              <a:rPr lang="en-GB" sz="2800" dirty="0" smtClean="0">
                <a:latin typeface="Century Gothic" panose="020B0502020202020204" pitchFamily="34" charset="0"/>
              </a:rPr>
              <a:t>hich means </a:t>
            </a:r>
            <a:r>
              <a:rPr lang="en-GB" sz="2800" b="1" dirty="0" smtClean="0">
                <a:latin typeface="Century Gothic" panose="020B0502020202020204" pitchFamily="34" charset="0"/>
              </a:rPr>
              <a:t>10 less than 100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ADD857A-DE5B-4004-8151-558E3638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69860" y="2636797"/>
            <a:ext cx="1182689" cy="311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BADD857A-DE5B-4004-8151-558E3638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2448" y="2498358"/>
            <a:ext cx="1818645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87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revisit what we should know..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8FC9549-BF54-4A38-9DF5-F48EB37A1FC7}"/>
              </a:ext>
            </a:extLst>
          </p:cNvPr>
          <p:cNvSpPr/>
          <p:nvPr/>
        </p:nvSpPr>
        <p:spPr>
          <a:xfrm>
            <a:off x="-6529" y="1274040"/>
            <a:ext cx="12191999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entury Gothic" panose="020B0502020202020204" pitchFamily="34" charset="0"/>
              </a:rPr>
              <a:t>The first </a:t>
            </a:r>
            <a:r>
              <a:rPr lang="en-GB" sz="2800" b="1" dirty="0">
                <a:latin typeface="Century Gothic" panose="020B0502020202020204" pitchFamily="34" charset="0"/>
              </a:rPr>
              <a:t>10</a:t>
            </a:r>
            <a:r>
              <a:rPr lang="en-GB" sz="2800" dirty="0">
                <a:latin typeface="Century Gothic" panose="020B0502020202020204" pitchFamily="34" charset="0"/>
              </a:rPr>
              <a:t> Roman </a:t>
            </a:r>
            <a:r>
              <a:rPr lang="en-GB" sz="2800" dirty="0" smtClean="0">
                <a:latin typeface="Century Gothic" panose="020B0502020202020204" pitchFamily="34" charset="0"/>
              </a:rPr>
              <a:t>numerals </a:t>
            </a:r>
            <a:r>
              <a:rPr lang="en-GB" sz="2800" dirty="0">
                <a:latin typeface="Century Gothic" panose="020B0502020202020204" pitchFamily="34" charset="0"/>
              </a:rPr>
              <a:t>are written like this</a:t>
            </a:r>
            <a:r>
              <a:rPr lang="en-GB" sz="2800" b="1" dirty="0">
                <a:latin typeface="Century Gothic" panose="020B0502020202020204" pitchFamily="34" charset="0"/>
              </a:rPr>
              <a:t>.</a:t>
            </a: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 smtClean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36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What single digit number cannot be written in Roman numerals?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891193"/>
              </p:ext>
            </p:extLst>
          </p:nvPr>
        </p:nvGraphicFramePr>
        <p:xfrm>
          <a:off x="2772484" y="2235253"/>
          <a:ext cx="5794904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8726">
                  <a:extLst>
                    <a:ext uri="{9D8B030D-6E8A-4147-A177-3AD203B41FA5}">
                      <a16:colId xmlns:a16="http://schemas.microsoft.com/office/drawing/2014/main" val="3024180189"/>
                    </a:ext>
                  </a:extLst>
                </a:gridCol>
                <a:gridCol w="1448726">
                  <a:extLst>
                    <a:ext uri="{9D8B030D-6E8A-4147-A177-3AD203B41FA5}">
                      <a16:colId xmlns:a16="http://schemas.microsoft.com/office/drawing/2014/main" val="1761213843"/>
                    </a:ext>
                  </a:extLst>
                </a:gridCol>
                <a:gridCol w="1448726">
                  <a:extLst>
                    <a:ext uri="{9D8B030D-6E8A-4147-A177-3AD203B41FA5}">
                      <a16:colId xmlns:a16="http://schemas.microsoft.com/office/drawing/2014/main" val="138312301"/>
                    </a:ext>
                  </a:extLst>
                </a:gridCol>
                <a:gridCol w="1448726">
                  <a:extLst>
                    <a:ext uri="{9D8B030D-6E8A-4147-A177-3AD203B41FA5}">
                      <a16:colId xmlns:a16="http://schemas.microsoft.com/office/drawing/2014/main" val="322932361"/>
                    </a:ext>
                  </a:extLst>
                </a:gridCol>
              </a:tblGrid>
              <a:tr h="41007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VI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2870854"/>
                  </a:ext>
                </a:extLst>
              </a:tr>
              <a:tr h="41007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II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VII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0470332"/>
                  </a:ext>
                </a:extLst>
              </a:tr>
              <a:tr h="41007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III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VIII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207750"/>
                  </a:ext>
                </a:extLst>
              </a:tr>
              <a:tr h="41007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IV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IX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3788150"/>
                  </a:ext>
                </a:extLst>
              </a:tr>
              <a:tr h="41007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V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7951622"/>
                  </a:ext>
                </a:extLst>
              </a:tr>
            </a:tbl>
          </a:graphicData>
        </a:graphic>
      </p:graphicFrame>
      <p:pic>
        <p:nvPicPr>
          <p:cNvPr id="13" name="Picture 2">
            <a:extLst>
              <a:ext uri="{FF2B5EF4-FFF2-40B4-BE49-F238E27FC236}">
                <a16:creationId xmlns:a16="http://schemas.microsoft.com/office/drawing/2014/main" id="{BADD857A-DE5B-4004-8151-558E3638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37095" y="1929695"/>
            <a:ext cx="1182689" cy="311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990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revisit what we should know..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FC9549-BF54-4A38-9DF5-F48EB37A1FC7}"/>
              </a:ext>
            </a:extLst>
          </p:cNvPr>
          <p:cNvSpPr/>
          <p:nvPr/>
        </p:nvSpPr>
        <p:spPr>
          <a:xfrm>
            <a:off x="966648" y="1208725"/>
            <a:ext cx="102543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entury Gothic" panose="020B0502020202020204" pitchFamily="34" charset="0"/>
              </a:rPr>
              <a:t>The multiples of </a:t>
            </a:r>
            <a:r>
              <a:rPr lang="en-GB" sz="2800" b="1" dirty="0">
                <a:latin typeface="Century Gothic" panose="020B0502020202020204" pitchFamily="34" charset="0"/>
              </a:rPr>
              <a:t>10</a:t>
            </a:r>
            <a:r>
              <a:rPr lang="en-GB" sz="2800" dirty="0">
                <a:latin typeface="Century Gothic" panose="020B0502020202020204" pitchFamily="34" charset="0"/>
              </a:rPr>
              <a:t> </a:t>
            </a:r>
            <a:r>
              <a:rPr lang="en-GB" sz="2800" dirty="0" smtClean="0">
                <a:latin typeface="Century Gothic" panose="020B0502020202020204" pitchFamily="34" charset="0"/>
              </a:rPr>
              <a:t>in Roman numerals are </a:t>
            </a:r>
            <a:r>
              <a:rPr lang="en-GB" sz="2800" dirty="0">
                <a:latin typeface="Century Gothic" panose="020B0502020202020204" pitchFamily="34" charset="0"/>
              </a:rPr>
              <a:t>written like this</a:t>
            </a:r>
            <a:r>
              <a:rPr lang="en-GB" sz="2800" b="1" dirty="0">
                <a:latin typeface="Century Gothic" panose="020B0502020202020204" pitchFamily="34" charset="0"/>
              </a:rPr>
              <a:t>.</a:t>
            </a: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 smtClean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36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Can you spot any patterns?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744800"/>
              </p:ext>
            </p:extLst>
          </p:nvPr>
        </p:nvGraphicFramePr>
        <p:xfrm>
          <a:off x="3198548" y="2075032"/>
          <a:ext cx="5794904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8726">
                  <a:extLst>
                    <a:ext uri="{9D8B030D-6E8A-4147-A177-3AD203B41FA5}">
                      <a16:colId xmlns:a16="http://schemas.microsoft.com/office/drawing/2014/main" val="3024180189"/>
                    </a:ext>
                  </a:extLst>
                </a:gridCol>
                <a:gridCol w="1448726">
                  <a:extLst>
                    <a:ext uri="{9D8B030D-6E8A-4147-A177-3AD203B41FA5}">
                      <a16:colId xmlns:a16="http://schemas.microsoft.com/office/drawing/2014/main" val="1761213843"/>
                    </a:ext>
                  </a:extLst>
                </a:gridCol>
                <a:gridCol w="1448726">
                  <a:extLst>
                    <a:ext uri="{9D8B030D-6E8A-4147-A177-3AD203B41FA5}">
                      <a16:colId xmlns:a16="http://schemas.microsoft.com/office/drawing/2014/main" val="138312301"/>
                    </a:ext>
                  </a:extLst>
                </a:gridCol>
                <a:gridCol w="1448726">
                  <a:extLst>
                    <a:ext uri="{9D8B030D-6E8A-4147-A177-3AD203B41FA5}">
                      <a16:colId xmlns:a16="http://schemas.microsoft.com/office/drawing/2014/main" val="322932361"/>
                    </a:ext>
                  </a:extLst>
                </a:gridCol>
              </a:tblGrid>
              <a:tr h="41007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LX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2870854"/>
                  </a:ext>
                </a:extLst>
              </a:tr>
              <a:tr h="41007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LXX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470332"/>
                  </a:ext>
                </a:extLst>
              </a:tr>
              <a:tr h="41007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XXX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LXXX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5207750"/>
                  </a:ext>
                </a:extLst>
              </a:tr>
              <a:tr h="41007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XL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XC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3788150"/>
                  </a:ext>
                </a:extLst>
              </a:tr>
              <a:tr h="41007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7951622"/>
                  </a:ext>
                </a:extLst>
              </a:tr>
            </a:tbl>
          </a:graphicData>
        </a:graphic>
      </p:graphicFrame>
      <p:pic>
        <p:nvPicPr>
          <p:cNvPr id="14" name="Picture 2">
            <a:extLst>
              <a:ext uri="{FF2B5EF4-FFF2-40B4-BE49-F238E27FC236}">
                <a16:creationId xmlns:a16="http://schemas.microsoft.com/office/drawing/2014/main" id="{BADD857A-DE5B-4004-8151-558E3638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94589" y="2268657"/>
            <a:ext cx="1818645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25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3C1CBCB-35DD-41F0-B003-EEC079D094BE}"/>
              </a:ext>
            </a:extLst>
          </p:cNvPr>
          <p:cNvSpPr/>
          <p:nvPr/>
        </p:nvSpPr>
        <p:spPr>
          <a:xfrm>
            <a:off x="2236186" y="1419198"/>
            <a:ext cx="775646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There are only 2 more Roman numerals to learn and then any number can be written!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D = 500    </a:t>
            </a:r>
            <a:r>
              <a:rPr lang="en-GB" sz="2800" dirty="0" smtClean="0">
                <a:latin typeface="Century Gothic" panose="020B0502020202020204" pitchFamily="34" charset="0"/>
              </a:rPr>
              <a:t>and    </a:t>
            </a:r>
            <a:r>
              <a:rPr lang="en-GB" sz="2800" b="1" dirty="0" smtClean="0">
                <a:latin typeface="Century Gothic" panose="020B0502020202020204" pitchFamily="34" charset="0"/>
              </a:rPr>
              <a:t>M = 1,000</a:t>
            </a:r>
          </a:p>
          <a:p>
            <a:pPr algn="ctr"/>
            <a:endParaRPr lang="en-GB" sz="36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How do you think </a:t>
            </a:r>
            <a:r>
              <a:rPr lang="en-GB" sz="2800" b="1" dirty="0" smtClean="0">
                <a:latin typeface="Century Gothic" panose="020B0502020202020204" pitchFamily="34" charset="0"/>
              </a:rPr>
              <a:t>400</a:t>
            </a:r>
            <a:r>
              <a:rPr lang="en-GB" sz="2800" dirty="0" smtClean="0">
                <a:latin typeface="Century Gothic" panose="020B0502020202020204" pitchFamily="34" charset="0"/>
              </a:rPr>
              <a:t> is written?</a:t>
            </a: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What about </a:t>
            </a:r>
            <a:r>
              <a:rPr lang="en-GB" sz="2800" b="1" dirty="0" smtClean="0">
                <a:latin typeface="Century Gothic" panose="020B0502020202020204" pitchFamily="34" charset="0"/>
              </a:rPr>
              <a:t>900</a:t>
            </a:r>
            <a:r>
              <a:rPr lang="en-GB" sz="2800" dirty="0" smtClean="0">
                <a:latin typeface="Century Gothic" panose="020B0502020202020204" pitchFamily="34" charset="0"/>
              </a:rPr>
              <a:t>?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BADD857A-DE5B-4004-8151-558E3638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60910" y="2620894"/>
            <a:ext cx="1182689" cy="311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BADD857A-DE5B-4004-8151-558E3638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70054" y="2461272"/>
            <a:ext cx="1818645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92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learn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3C1CBCB-35DD-41F0-B003-EEC079D094BE}"/>
              </a:ext>
            </a:extLst>
          </p:cNvPr>
          <p:cNvSpPr/>
          <p:nvPr/>
        </p:nvSpPr>
        <p:spPr>
          <a:xfrm>
            <a:off x="2180269" y="1332901"/>
            <a:ext cx="775646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400</a:t>
            </a:r>
            <a:r>
              <a:rPr lang="en-GB" sz="2800" dirty="0" smtClean="0">
                <a:latin typeface="Century Gothic" panose="020B0502020202020204" pitchFamily="34" charset="0"/>
              </a:rPr>
              <a:t> is written </a:t>
            </a:r>
            <a:r>
              <a:rPr lang="en-GB" sz="2800" b="1" dirty="0" smtClean="0">
                <a:latin typeface="Century Gothic" panose="020B0502020202020204" pitchFamily="34" charset="0"/>
              </a:rPr>
              <a:t>CD</a:t>
            </a: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Which is 100 </a:t>
            </a:r>
            <a:r>
              <a:rPr lang="en-GB" sz="2800" b="1" dirty="0" smtClean="0">
                <a:latin typeface="Century Gothic" panose="020B0502020202020204" pitchFamily="34" charset="0"/>
              </a:rPr>
              <a:t>less than </a:t>
            </a:r>
            <a:r>
              <a:rPr lang="en-GB" sz="2800" dirty="0" smtClean="0">
                <a:latin typeface="Century Gothic" panose="020B0502020202020204" pitchFamily="34" charset="0"/>
              </a:rPr>
              <a:t>500.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900</a:t>
            </a:r>
            <a:r>
              <a:rPr lang="en-GB" sz="2800" dirty="0" smtClean="0">
                <a:latin typeface="Century Gothic" panose="020B0502020202020204" pitchFamily="34" charset="0"/>
              </a:rPr>
              <a:t> is written </a:t>
            </a:r>
            <a:r>
              <a:rPr lang="en-GB" sz="2800" b="1" dirty="0" smtClean="0">
                <a:latin typeface="Century Gothic" panose="020B0502020202020204" pitchFamily="34" charset="0"/>
              </a:rPr>
              <a:t>CM</a:t>
            </a: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Which is 100 </a:t>
            </a:r>
            <a:r>
              <a:rPr lang="en-GB" sz="2800" b="1" dirty="0" smtClean="0">
                <a:latin typeface="Century Gothic" panose="020B0502020202020204" pitchFamily="34" charset="0"/>
              </a:rPr>
              <a:t>less than </a:t>
            </a:r>
            <a:r>
              <a:rPr lang="en-GB" sz="2800" dirty="0" smtClean="0">
                <a:latin typeface="Century Gothic" panose="020B0502020202020204" pitchFamily="34" charset="0"/>
              </a:rPr>
              <a:t>1,000.</a:t>
            </a: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Write these numbers in Roman numerals.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69326" y="4950722"/>
            <a:ext cx="1383510" cy="578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425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31660" y="4950722"/>
            <a:ext cx="1383510" cy="578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956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93994" y="4950722"/>
            <a:ext cx="1383510" cy="578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425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056328" y="4950722"/>
            <a:ext cx="1383510" cy="578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942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BADD857A-DE5B-4004-8151-558E3638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22230" y="1345964"/>
            <a:ext cx="1506161" cy="268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BADD857A-DE5B-4004-8151-558E3638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14587" y="1433843"/>
            <a:ext cx="984637" cy="259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65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develop our learning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C1CBCB-35DD-41F0-B003-EEC079D094BE}"/>
              </a:ext>
            </a:extLst>
          </p:cNvPr>
          <p:cNvSpPr/>
          <p:nvPr/>
        </p:nvSpPr>
        <p:spPr>
          <a:xfrm>
            <a:off x="0" y="1110313"/>
            <a:ext cx="1218547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We can calculate with Roman numerals!</a:t>
            </a:r>
          </a:p>
          <a:p>
            <a:pPr algn="ctr"/>
            <a:endParaRPr lang="en-GB" sz="36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Add 10 to each of these numbers.</a:t>
            </a: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Now, subtract 100 from your new number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BADD857A-DE5B-4004-8151-558E3638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4033" y="1894599"/>
            <a:ext cx="1506161" cy="268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>
            <a:extLst>
              <a:ext uri="{FF2B5EF4-FFF2-40B4-BE49-F238E27FC236}">
                <a16:creationId xmlns:a16="http://schemas.microsoft.com/office/drawing/2014/main" id="{BADD857A-DE5B-4004-8151-558E3638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06028" y="1917163"/>
            <a:ext cx="984637" cy="259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3523845" y="2037393"/>
            <a:ext cx="5144311" cy="3852624"/>
            <a:chOff x="3733306" y="2037393"/>
            <a:chExt cx="5144311" cy="3852624"/>
          </a:xfrm>
        </p:grpSpPr>
        <p:sp>
          <p:nvSpPr>
            <p:cNvPr id="2" name="TextBox 1"/>
            <p:cNvSpPr txBox="1"/>
            <p:nvPr/>
          </p:nvSpPr>
          <p:spPr>
            <a:xfrm>
              <a:off x="3733306" y="2037393"/>
              <a:ext cx="2095994" cy="510778"/>
            </a:xfrm>
            <a:prstGeom prst="roundRect">
              <a:avLst/>
            </a:prstGeom>
            <a:ln w="38100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CXCIX</a:t>
              </a:r>
              <a:endParaRPr lang="en-GB" sz="24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781623" y="2037393"/>
              <a:ext cx="2095994" cy="510778"/>
            </a:xfrm>
            <a:prstGeom prst="roundRect">
              <a:avLst/>
            </a:prstGeom>
            <a:ln w="38100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>
                  <a:latin typeface="Century Gothic" panose="020B0502020202020204" pitchFamily="34" charset="0"/>
                </a:rPr>
                <a:t>DXXXVII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733306" y="3783460"/>
              <a:ext cx="2095994" cy="510778"/>
            </a:xfrm>
            <a:prstGeom prst="roundRect">
              <a:avLst/>
            </a:prstGeom>
            <a:ln w="38100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>
                  <a:latin typeface="Century Gothic" panose="020B0502020202020204" pitchFamily="34" charset="0"/>
                </a:rPr>
                <a:t>CCIX</a:t>
              </a:r>
              <a:endParaRPr lang="en-GB" sz="24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781623" y="3776268"/>
              <a:ext cx="2095994" cy="510778"/>
            </a:xfrm>
            <a:prstGeom prst="roundRect">
              <a:avLst/>
            </a:prstGeom>
            <a:ln w="38100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>
                  <a:latin typeface="Century Gothic" panose="020B0502020202020204" pitchFamily="34" charset="0"/>
                </a:rPr>
                <a:t>DXLVII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733306" y="5379239"/>
              <a:ext cx="2095994" cy="510778"/>
            </a:xfrm>
            <a:prstGeom prst="roundRect">
              <a:avLst/>
            </a:prstGeom>
            <a:ln w="38100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>
                  <a:latin typeface="Century Gothic" panose="020B0502020202020204" pitchFamily="34" charset="0"/>
                </a:rPr>
                <a:t>CIX</a:t>
              </a:r>
              <a:endParaRPr lang="en-GB" sz="24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781623" y="5379239"/>
              <a:ext cx="2095994" cy="510778"/>
            </a:xfrm>
            <a:prstGeom prst="roundRect">
              <a:avLst/>
            </a:prstGeom>
            <a:ln w="38100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>
                  <a:latin typeface="Century Gothic" panose="020B0502020202020204" pitchFamily="34" charset="0"/>
                </a:rPr>
                <a:t>CDXLVII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37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Task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Let’s showcase our learning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11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341" y="2247807"/>
            <a:ext cx="3456000" cy="2452371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1471" y="2869091"/>
            <a:ext cx="3456000" cy="2459287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1601" y="3435799"/>
            <a:ext cx="3456000" cy="245813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2483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Exit task – Dong Nao </a:t>
            </a:r>
            <a:r>
              <a:rPr lang="en-GB" sz="36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Jin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6FBF2E-2B46-4DA2-AF58-51374A2ECA3A}"/>
              </a:ext>
            </a:extLst>
          </p:cNvPr>
          <p:cNvSpPr/>
          <p:nvPr/>
        </p:nvSpPr>
        <p:spPr>
          <a:xfrm>
            <a:off x="1331801" y="1431573"/>
            <a:ext cx="957729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Use these Roman numerals once and any operation to get as close as possible to the target number.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4012" y="2898939"/>
            <a:ext cx="2508069" cy="792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2997758" y="4427298"/>
            <a:ext cx="1058091" cy="51077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Century Gothic" panose="020B0502020202020204" pitchFamily="34" charset="0"/>
              </a:rPr>
              <a:t>XI</a:t>
            </a:r>
            <a:endParaRPr lang="en-GB" sz="2400" b="1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86618" y="4427297"/>
            <a:ext cx="1058091" cy="51077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75478" y="4421536"/>
            <a:ext cx="1058091" cy="51077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Century Gothic" panose="020B0502020202020204" pitchFamily="34" charset="0"/>
              </a:rPr>
              <a:t>II</a:t>
            </a:r>
            <a:endParaRPr lang="en-GB" sz="2400" b="1" dirty="0">
              <a:latin typeface="Century Gothic" panose="020B0502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66813" y="4409625"/>
            <a:ext cx="1058091" cy="51077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V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61825" y="4396561"/>
            <a:ext cx="1058091" cy="51077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Century Gothic" panose="020B0502020202020204" pitchFamily="34" charset="0"/>
              </a:rPr>
              <a:t>VIII</a:t>
            </a:r>
            <a:endParaRPr lang="en-GB" sz="2400" b="1" dirty="0">
              <a:latin typeface="Century Gothic" panose="020B0502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23668" y="3039210"/>
            <a:ext cx="21814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DCLXXXV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id="{BADD857A-DE5B-4004-8151-558E3638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25841" y="2677006"/>
            <a:ext cx="1506161" cy="268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id="{BADD857A-DE5B-4004-8151-558E3638D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0356" y="2751822"/>
            <a:ext cx="984637" cy="259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84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859</TotalTime>
  <Words>426</Words>
  <Application>Microsoft Office PowerPoint</Application>
  <PresentationFormat>Widescreen</PresentationFormat>
  <Paragraphs>265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Calibri</vt:lpstr>
      <vt:lpstr>Calibri Light</vt:lpstr>
      <vt:lpstr>Century Gothic</vt:lpstr>
      <vt:lpstr>Sassoon Infant Rg</vt:lpstr>
      <vt:lpstr>Times New Roman</vt:lpstr>
      <vt:lpstr>Twinkl</vt:lpstr>
      <vt:lpstr>Twinkl SemiBold</vt:lpstr>
      <vt:lpstr>Office Theme</vt:lpstr>
      <vt:lpstr>1_Office Theme</vt:lpstr>
      <vt:lpstr>PowerPoint Presentation</vt:lpstr>
      <vt:lpstr>Roman Numerals consist of 7 Letters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DEEPENING UNDERSTANDING LTD</dc:creator>
  <cp:lastModifiedBy>Clair Jones</cp:lastModifiedBy>
  <cp:revision>99</cp:revision>
  <dcterms:created xsi:type="dcterms:W3CDTF">2018-03-29T14:43:08Z</dcterms:created>
  <dcterms:modified xsi:type="dcterms:W3CDTF">2021-01-05T14:58:10Z</dcterms:modified>
  <cp:contentStatus/>
</cp:coreProperties>
</file>